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6"/>
  </p:notesMasterIdLst>
  <p:sldIdLst>
    <p:sldId id="259" r:id="rId2"/>
    <p:sldId id="256" r:id="rId3"/>
    <p:sldId id="258" r:id="rId4"/>
    <p:sldId id="261" r:id="rId5"/>
  </p:sldIdLst>
  <p:sldSz cx="7199313" cy="1008062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5">
          <p15:clr>
            <a:srgbClr val="A4A3A4"/>
          </p15:clr>
        </p15:guide>
        <p15:guide id="2" pos="22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F5FF"/>
    <a:srgbClr val="FFE5F8"/>
    <a:srgbClr val="E1F7FF"/>
    <a:srgbClr val="E6E6E6"/>
    <a:srgbClr val="FFEBFA"/>
    <a:srgbClr val="FFFFC9"/>
    <a:srgbClr val="FF33CC"/>
    <a:srgbClr val="FF71DA"/>
    <a:srgbClr val="F200B3"/>
    <a:srgbClr val="FFD5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47" autoAdjust="0"/>
    <p:restoredTop sz="96470" autoAdjust="0"/>
  </p:normalViewPr>
  <p:slideViewPr>
    <p:cSldViewPr snapToGrid="0">
      <p:cViewPr varScale="1">
        <p:scale>
          <a:sx n="61" d="100"/>
          <a:sy n="61" d="100"/>
        </p:scale>
        <p:origin x="2814" y="72"/>
      </p:cViewPr>
      <p:guideLst>
        <p:guide orient="horz" pos="3175"/>
        <p:guide pos="2267"/>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5466" cy="502951"/>
          </a:xfrm>
          <a:prstGeom prst="rect">
            <a:avLst/>
          </a:prstGeom>
        </p:spPr>
        <p:txBody>
          <a:bodyPr vert="horz" lIns="93112" tIns="46556" rIns="93112" bIns="465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074" y="0"/>
            <a:ext cx="2985465" cy="502951"/>
          </a:xfrm>
          <a:prstGeom prst="rect">
            <a:avLst/>
          </a:prstGeom>
        </p:spPr>
        <p:txBody>
          <a:bodyPr vert="horz" lIns="93112" tIns="46556" rIns="93112" bIns="46556" rtlCol="0"/>
          <a:lstStyle>
            <a:lvl1pPr algn="r">
              <a:defRPr sz="1200"/>
            </a:lvl1pPr>
          </a:lstStyle>
          <a:p>
            <a:fld id="{19D3D383-937A-41B7-8538-CEBDB6247E59}"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2236788" y="1252538"/>
            <a:ext cx="2414587" cy="3379787"/>
          </a:xfrm>
          <a:prstGeom prst="rect">
            <a:avLst/>
          </a:prstGeom>
          <a:noFill/>
          <a:ln w="12700">
            <a:solidFill>
              <a:prstClr val="black"/>
            </a:solidFill>
          </a:ln>
        </p:spPr>
        <p:txBody>
          <a:bodyPr vert="horz" lIns="93112" tIns="46556" rIns="93112" bIns="46556" rtlCol="0" anchor="ctr"/>
          <a:lstStyle/>
          <a:p>
            <a:endParaRPr lang="ja-JP" altLang="en-US"/>
          </a:p>
        </p:txBody>
      </p:sp>
      <p:sp>
        <p:nvSpPr>
          <p:cNvPr id="5" name="ノート プレースホルダー 4"/>
          <p:cNvSpPr>
            <a:spLocks noGrp="1"/>
          </p:cNvSpPr>
          <p:nvPr>
            <p:ph type="body" sz="quarter" idx="3"/>
          </p:nvPr>
        </p:nvSpPr>
        <p:spPr>
          <a:xfrm>
            <a:off x="688330" y="4821557"/>
            <a:ext cx="5511505" cy="3944616"/>
          </a:xfrm>
          <a:prstGeom prst="rect">
            <a:avLst/>
          </a:prstGeom>
        </p:spPr>
        <p:txBody>
          <a:bodyPr vert="horz" lIns="93112" tIns="46556" rIns="93112" bIns="465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5762"/>
            <a:ext cx="2985466" cy="502951"/>
          </a:xfrm>
          <a:prstGeom prst="rect">
            <a:avLst/>
          </a:prstGeom>
        </p:spPr>
        <p:txBody>
          <a:bodyPr vert="horz" lIns="93112" tIns="46556" rIns="93112" bIns="465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074" y="9515762"/>
            <a:ext cx="2985465" cy="502951"/>
          </a:xfrm>
          <a:prstGeom prst="rect">
            <a:avLst/>
          </a:prstGeom>
        </p:spPr>
        <p:txBody>
          <a:bodyPr vert="horz" lIns="93112" tIns="46556" rIns="93112" bIns="46556" rtlCol="0" anchor="b"/>
          <a:lstStyle>
            <a:lvl1pPr algn="r">
              <a:defRPr sz="1200"/>
            </a:lvl1pPr>
          </a:lstStyle>
          <a:p>
            <a:fld id="{EBF2FA01-384D-4DF0-B217-E9A8565D9954}" type="slidenum">
              <a:rPr kumimoji="1" lang="ja-JP" altLang="en-US" smtClean="0"/>
              <a:t>‹#›</a:t>
            </a:fld>
            <a:endParaRPr kumimoji="1" lang="ja-JP" altLang="en-US"/>
          </a:p>
        </p:txBody>
      </p:sp>
    </p:spTree>
    <p:extLst>
      <p:ext uri="{BB962C8B-B14F-4D97-AF65-F5344CB8AC3E}">
        <p14:creationId xmlns:p14="http://schemas.microsoft.com/office/powerpoint/2010/main" val="12476760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649770"/>
            <a:ext cx="6119416" cy="3509551"/>
          </a:xfrm>
        </p:spPr>
        <p:txBody>
          <a:bodyPr anchor="b"/>
          <a:lstStyle>
            <a:lvl1pPr algn="ctr">
              <a:defRPr sz="4724"/>
            </a:lvl1pPr>
          </a:lstStyle>
          <a:p>
            <a:r>
              <a:rPr lang="ja-JP" altLang="en-US"/>
              <a:t>マスター タイトルの書式設定</a:t>
            </a:r>
            <a:endParaRPr lang="en-US" dirty="0"/>
          </a:p>
        </p:txBody>
      </p:sp>
      <p:sp>
        <p:nvSpPr>
          <p:cNvPr id="3" name="Subtitle 2"/>
          <p:cNvSpPr>
            <a:spLocks noGrp="1"/>
          </p:cNvSpPr>
          <p:nvPr>
            <p:ph type="subTitle" idx="1"/>
          </p:nvPr>
        </p:nvSpPr>
        <p:spPr>
          <a:xfrm>
            <a:off x="899914" y="5294662"/>
            <a:ext cx="5399485" cy="2433817"/>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431FD7B-D528-46D7-B5D0-FEB5851B4A12}"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1914300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F3A364-56A6-4C28-8EE5-D53EE630931D}"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999234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536700"/>
            <a:ext cx="1552352" cy="85428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4953" y="536700"/>
            <a:ext cx="4567064" cy="85428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A9ADB-B3D5-4D62-84B4-4A34EA7D1819}"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354996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3E51C1-C623-4195-A9D1-8E8EF757221C}"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312349" y="9732397"/>
            <a:ext cx="784021" cy="348228"/>
          </a:xfrm>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124227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513159"/>
            <a:ext cx="6209407" cy="4193259"/>
          </a:xfrm>
        </p:spPr>
        <p:txBody>
          <a:bodyPr anchor="b"/>
          <a:lstStyle>
            <a:lvl1pPr>
              <a:defRPr sz="472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1204" y="6746088"/>
            <a:ext cx="6209407" cy="2205136"/>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279499D-C459-4403-8648-2AC9EA58676B}" type="datetime1">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3236718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4953" y="2683500"/>
            <a:ext cx="3059708"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44652" y="2683500"/>
            <a:ext cx="3059708"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8276EB-FEA1-456C-AD9D-6950AD88C7B7}"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2988346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5891" y="536702"/>
            <a:ext cx="6209407" cy="194845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5891" y="2471154"/>
            <a:ext cx="3045646" cy="1211074"/>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4" name="Content Placeholder 3"/>
          <p:cNvSpPr>
            <a:spLocks noGrp="1"/>
          </p:cNvSpPr>
          <p:nvPr>
            <p:ph sz="half" idx="2"/>
          </p:nvPr>
        </p:nvSpPr>
        <p:spPr>
          <a:xfrm>
            <a:off x="495891" y="3682228"/>
            <a:ext cx="3045646"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4652" y="2471154"/>
            <a:ext cx="3060646" cy="1211074"/>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6" name="Content Placeholder 5"/>
          <p:cNvSpPr>
            <a:spLocks noGrp="1"/>
          </p:cNvSpPr>
          <p:nvPr>
            <p:ph sz="quarter" idx="4"/>
          </p:nvPr>
        </p:nvSpPr>
        <p:spPr>
          <a:xfrm>
            <a:off x="3644652" y="3682228"/>
            <a:ext cx="3060646"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BC1EC9-DAA3-498F-B19F-CE3B89BF6F9D}" type="datetime1">
              <a:rPr kumimoji="1" lang="ja-JP" altLang="en-US" smtClean="0"/>
              <a:t>2026/1/26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3738127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233166C-64C6-4E43-85C0-0CDA6D07DE33}" type="datetime1">
              <a:rPr kumimoji="1" lang="ja-JP" altLang="en-US" smtClean="0"/>
              <a:t>2026/1/26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2198434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93065-0B9E-454C-807B-D6CD142D880C}" type="datetime1">
              <a:rPr kumimoji="1" lang="ja-JP" altLang="en-US" smtClean="0"/>
              <a:t>2026/1/26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399239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5890" y="672042"/>
            <a:ext cx="2321966" cy="2352146"/>
          </a:xfrm>
        </p:spPr>
        <p:txBody>
          <a:bodyPr anchor="b"/>
          <a:lstStyle>
            <a:lvl1pPr>
              <a:defRPr sz="2519"/>
            </a:lvl1pPr>
          </a:lstStyle>
          <a:p>
            <a:r>
              <a:rPr lang="ja-JP" altLang="en-US"/>
              <a:t>マスター タイトルの書式設定</a:t>
            </a:r>
            <a:endParaRPr lang="en-US" dirty="0"/>
          </a:p>
        </p:txBody>
      </p:sp>
      <p:sp>
        <p:nvSpPr>
          <p:cNvPr id="3" name="Content Placeholder 2"/>
          <p:cNvSpPr>
            <a:spLocks noGrp="1"/>
          </p:cNvSpPr>
          <p:nvPr>
            <p:ph idx="1"/>
          </p:nvPr>
        </p:nvSpPr>
        <p:spPr>
          <a:xfrm>
            <a:off x="3060646" y="1451426"/>
            <a:ext cx="3644652" cy="7163777"/>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5890" y="3024188"/>
            <a:ext cx="2321966" cy="5602681"/>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B7A429A-29A1-4174-B56F-22AF71DFF3B9}"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126336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5890" y="672042"/>
            <a:ext cx="2321966" cy="2352146"/>
          </a:xfrm>
        </p:spPr>
        <p:txBody>
          <a:bodyPr anchor="b"/>
          <a:lstStyle>
            <a:lvl1pPr>
              <a:defRPr sz="25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60646" y="1451426"/>
            <a:ext cx="3644652" cy="7163777"/>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a:t>図を追加</a:t>
            </a:r>
            <a:endParaRPr lang="en-US" dirty="0"/>
          </a:p>
        </p:txBody>
      </p:sp>
      <p:sp>
        <p:nvSpPr>
          <p:cNvPr id="4" name="Text Placeholder 3"/>
          <p:cNvSpPr>
            <a:spLocks noGrp="1"/>
          </p:cNvSpPr>
          <p:nvPr>
            <p:ph type="body" sz="half" idx="2"/>
          </p:nvPr>
        </p:nvSpPr>
        <p:spPr>
          <a:xfrm>
            <a:off x="495890" y="3024188"/>
            <a:ext cx="2321966" cy="5602681"/>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A7C10E-3104-4C27-B5FE-BF60767149EE}" type="datetime1">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296389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536702"/>
            <a:ext cx="6209407" cy="194845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4953" y="2683500"/>
            <a:ext cx="6209407" cy="63960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4953" y="9343248"/>
            <a:ext cx="1619845" cy="536700"/>
          </a:xfrm>
          <a:prstGeom prst="rect">
            <a:avLst/>
          </a:prstGeom>
        </p:spPr>
        <p:txBody>
          <a:bodyPr vert="horz" lIns="91440" tIns="45720" rIns="91440" bIns="45720" rtlCol="0" anchor="ctr"/>
          <a:lstStyle>
            <a:lvl1pPr algn="l">
              <a:defRPr sz="945">
                <a:solidFill>
                  <a:schemeClr val="tx1">
                    <a:tint val="75000"/>
                  </a:schemeClr>
                </a:solidFill>
              </a:defRPr>
            </a:lvl1pPr>
          </a:lstStyle>
          <a:p>
            <a:fld id="{E9EB0E7E-1CB4-406C-810C-FE37CFBF4064}" type="datetime1">
              <a:rPr kumimoji="1" lang="ja-JP" altLang="en-US" smtClean="0"/>
              <a:t>2026/1/26</a:t>
            </a:fld>
            <a:endParaRPr kumimoji="1" lang="ja-JP" altLang="en-US"/>
          </a:p>
        </p:txBody>
      </p:sp>
      <p:sp>
        <p:nvSpPr>
          <p:cNvPr id="5" name="Footer Placeholder 4"/>
          <p:cNvSpPr>
            <a:spLocks noGrp="1"/>
          </p:cNvSpPr>
          <p:nvPr>
            <p:ph type="ftr" sz="quarter" idx="3"/>
          </p:nvPr>
        </p:nvSpPr>
        <p:spPr>
          <a:xfrm>
            <a:off x="2384773" y="9343248"/>
            <a:ext cx="2429768" cy="536700"/>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084515" y="9343248"/>
            <a:ext cx="1619845" cy="536700"/>
          </a:xfrm>
          <a:prstGeom prst="rect">
            <a:avLst/>
          </a:prstGeom>
        </p:spPr>
        <p:txBody>
          <a:bodyPr vert="horz" lIns="91440" tIns="45720" rIns="91440" bIns="45720" rtlCol="0" anchor="ctr"/>
          <a:lstStyle>
            <a:lvl1pPr algn="r">
              <a:defRPr sz="945">
                <a:solidFill>
                  <a:schemeClr val="tx1">
                    <a:tint val="75000"/>
                  </a:schemeClr>
                </a:solidFill>
              </a:defRPr>
            </a:lvl1pPr>
          </a:lstStyle>
          <a:p>
            <a:fld id="{58FFCBE1-80C5-4770-9148-D080A0D42648}" type="slidenum">
              <a:rPr kumimoji="1" lang="ja-JP" altLang="en-US" smtClean="0"/>
              <a:t>‹#›</a:t>
            </a:fld>
            <a:endParaRPr kumimoji="1" lang="ja-JP" altLang="en-US"/>
          </a:p>
        </p:txBody>
      </p:sp>
    </p:spTree>
    <p:extLst>
      <p:ext uri="{BB962C8B-B14F-4D97-AF65-F5344CB8AC3E}">
        <p14:creationId xmlns:p14="http://schemas.microsoft.com/office/powerpoint/2010/main" val="10742266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719907" rtl="0" eaLnBrk="1" latinLnBrk="0" hangingPunct="1">
        <a:lnSpc>
          <a:spcPct val="90000"/>
        </a:lnSpc>
        <a:spcBef>
          <a:spcPct val="0"/>
        </a:spcBef>
        <a:buNone/>
        <a:defRPr kumimoji="1"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kumimoji="1"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kumimoji="1"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kumimoji="1"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g"/><Relationship Id="rId3" Type="http://schemas.openxmlformats.org/officeDocument/2006/relationships/image" Target="../media/image4.jpeg"/><Relationship Id="rId7" Type="http://schemas.openxmlformats.org/officeDocument/2006/relationships/image" Target="../media/image8.jpg"/><Relationship Id="rId12" Type="http://schemas.openxmlformats.org/officeDocument/2006/relationships/image" Target="../media/image13.jpeg"/><Relationship Id="rId17" Type="http://schemas.openxmlformats.org/officeDocument/2006/relationships/image" Target="../media/image18.jpeg"/><Relationship Id="rId2" Type="http://schemas.openxmlformats.org/officeDocument/2006/relationships/image" Target="../media/image3.emf"/><Relationship Id="rId16"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g"/><Relationship Id="rId5" Type="http://schemas.openxmlformats.org/officeDocument/2006/relationships/image" Target="../media/image6.jpg"/><Relationship Id="rId15" Type="http://schemas.openxmlformats.org/officeDocument/2006/relationships/image" Target="../media/image16.jpeg"/><Relationship Id="rId10" Type="http://schemas.openxmlformats.org/officeDocument/2006/relationships/image" Target="../media/image11.jpeg"/><Relationship Id="rId4" Type="http://schemas.openxmlformats.org/officeDocument/2006/relationships/image" Target="../media/image5.jpg"/><Relationship Id="rId9" Type="http://schemas.openxmlformats.org/officeDocument/2006/relationships/image" Target="../media/image10.jpeg"/><Relationship Id="rId1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 Id="rId5" Type="http://schemas.openxmlformats.org/officeDocument/2006/relationships/image" Target="../media/image21.jpeg"/><Relationship Id="rId4" Type="http://schemas.openxmlformats.org/officeDocument/2006/relationships/image" Target="../media/image12.jpg"/></Relationships>
</file>

<file path=ppt/slides/_rels/slide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 Id="rId5" Type="http://schemas.openxmlformats.org/officeDocument/2006/relationships/image" Target="../media/image25.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81140"/>
            <a:ext cx="7199313" cy="5399485"/>
          </a:xfrm>
          <a:prstGeom prst="rect">
            <a:avLst/>
          </a:prstGeom>
        </p:spPr>
      </p:pic>
      <p:sp>
        <p:nvSpPr>
          <p:cNvPr id="16" name="タイトル 1"/>
          <p:cNvSpPr txBox="1">
            <a:spLocks/>
          </p:cNvSpPr>
          <p:nvPr/>
        </p:nvSpPr>
        <p:spPr>
          <a:xfrm>
            <a:off x="570156" y="2186895"/>
            <a:ext cx="6013524" cy="222854"/>
          </a:xfrm>
          <a:prstGeom prst="rect">
            <a:avLst/>
          </a:prstGeom>
          <a:solidFill>
            <a:srgbClr val="00B0F0"/>
          </a:solid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b="1" spc="300" dirty="0">
              <a:solidFill>
                <a:schemeClr val="bg1"/>
              </a:solidFill>
              <a:latin typeface="Meiryo UI" panose="020B0604030504040204" pitchFamily="50" charset="-128"/>
              <a:ea typeface="Meiryo UI" panose="020B0604030504040204" pitchFamily="50" charset="-128"/>
            </a:endParaRPr>
          </a:p>
        </p:txBody>
      </p:sp>
      <p:cxnSp>
        <p:nvCxnSpPr>
          <p:cNvPr id="17" name="直線コネクタ 16"/>
          <p:cNvCxnSpPr/>
          <p:nvPr/>
        </p:nvCxnSpPr>
        <p:spPr>
          <a:xfrm>
            <a:off x="7511298" y="2905984"/>
            <a:ext cx="534334" cy="0"/>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9" name="テキスト ボックス 8"/>
          <p:cNvSpPr txBox="1"/>
          <p:nvPr/>
        </p:nvSpPr>
        <p:spPr>
          <a:xfrm>
            <a:off x="1215640" y="2841436"/>
            <a:ext cx="4733335" cy="646331"/>
          </a:xfrm>
          <a:prstGeom prst="rect">
            <a:avLst/>
          </a:prstGeom>
          <a:noFill/>
        </p:spPr>
        <p:txBody>
          <a:bodyPr wrap="square" rtlCol="0">
            <a:spAutoFit/>
          </a:bodyPr>
          <a:lstStyle/>
          <a:p>
            <a:r>
              <a:rPr kumimoji="1" lang="ja-JP" altLang="en-US" sz="3600" b="1" spc="300" dirty="0">
                <a:solidFill>
                  <a:srgbClr val="0070C0"/>
                </a:solidFill>
              </a:rPr>
              <a:t>入院セットのご案内</a:t>
            </a:r>
            <a:endParaRPr kumimoji="1" lang="en-US" altLang="ja-JP" sz="3600" b="1" spc="300" dirty="0">
              <a:solidFill>
                <a:srgbClr val="0070C0"/>
              </a:solidFill>
            </a:endParaRPr>
          </a:p>
        </p:txBody>
      </p:sp>
      <p:sp>
        <p:nvSpPr>
          <p:cNvPr id="10" name="タイトル 1"/>
          <p:cNvSpPr txBox="1">
            <a:spLocks/>
          </p:cNvSpPr>
          <p:nvPr/>
        </p:nvSpPr>
        <p:spPr>
          <a:xfrm>
            <a:off x="582702" y="3802383"/>
            <a:ext cx="6013524" cy="222854"/>
          </a:xfrm>
          <a:prstGeom prst="rect">
            <a:avLst/>
          </a:prstGeom>
          <a:solidFill>
            <a:srgbClr val="00B0F0"/>
          </a:solid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b="1" spc="300"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691474" y="7577365"/>
            <a:ext cx="3770888" cy="461665"/>
          </a:xfrm>
          <a:prstGeom prst="rect">
            <a:avLst/>
          </a:prstGeom>
          <a:noFill/>
        </p:spPr>
        <p:txBody>
          <a:bodyPr wrap="square" rtlCol="0">
            <a:spAutoFit/>
          </a:bodyPr>
          <a:lstStyle/>
          <a:p>
            <a:pPr algn="ctr"/>
            <a:r>
              <a:rPr kumimoji="1" lang="ja-JP" altLang="en-US" sz="2400" dirty="0">
                <a:latin typeface="+mn-ea"/>
              </a:rPr>
              <a:t>関西医科大学くずは病院</a:t>
            </a:r>
            <a:endParaRPr kumimoji="1" lang="en-US" altLang="ja-JP" sz="2400" dirty="0">
              <a:latin typeface="+mn-ea"/>
            </a:endParaRPr>
          </a:p>
        </p:txBody>
      </p:sp>
      <p:sp>
        <p:nvSpPr>
          <p:cNvPr id="8" name="テキスト ボックス 7"/>
          <p:cNvSpPr txBox="1"/>
          <p:nvPr/>
        </p:nvSpPr>
        <p:spPr>
          <a:xfrm>
            <a:off x="1691474" y="8829493"/>
            <a:ext cx="3770888" cy="369332"/>
          </a:xfrm>
          <a:prstGeom prst="rect">
            <a:avLst/>
          </a:prstGeom>
          <a:noFill/>
        </p:spPr>
        <p:txBody>
          <a:bodyPr wrap="square" rtlCol="0">
            <a:spAutoFit/>
          </a:bodyPr>
          <a:lstStyle/>
          <a:p>
            <a:pPr algn="ctr"/>
            <a:r>
              <a:rPr kumimoji="1" lang="ja-JP" altLang="en-US" dirty="0">
                <a:latin typeface="+mn-ea"/>
              </a:rPr>
              <a:t>入院セット病院指定業者　</a:t>
            </a:r>
            <a:endParaRPr kumimoji="1" lang="en-US" altLang="ja-JP" dirty="0">
              <a:latin typeface="+mn-ea"/>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2661" y="9199055"/>
            <a:ext cx="1813989" cy="440669"/>
          </a:xfrm>
          <a:prstGeom prst="rect">
            <a:avLst/>
          </a:prstGeom>
        </p:spPr>
      </p:pic>
    </p:spTree>
    <p:extLst>
      <p:ext uri="{BB962C8B-B14F-4D97-AF65-F5344CB8AC3E}">
        <p14:creationId xmlns:p14="http://schemas.microsoft.com/office/powerpoint/2010/main" val="3615768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11175" y="2276640"/>
            <a:ext cx="6417585" cy="1169551"/>
          </a:xfrm>
          <a:prstGeom prst="rect">
            <a:avLst/>
          </a:prstGeom>
          <a:noFill/>
          <a:ln>
            <a:noFill/>
          </a:ln>
        </p:spPr>
        <p:txBody>
          <a:bodyPr wrap="square" rtlCol="0">
            <a:spAutoFit/>
          </a:bodyPr>
          <a:lstStyle/>
          <a:p>
            <a:pPr algn="just">
              <a:lnSpc>
                <a:spcPts val="2100"/>
              </a:lnSpc>
            </a:pPr>
            <a:r>
              <a:rPr kumimoji="1" lang="ja-JP" altLang="en-US" dirty="0">
                <a:latin typeface="+mn-ea"/>
              </a:rPr>
              <a:t>患者様の身の回りの</a:t>
            </a:r>
            <a:r>
              <a:rPr kumimoji="1" lang="ja-JP" altLang="en-US" b="1" u="sng" dirty="0">
                <a:latin typeface="+mn-ea"/>
              </a:rPr>
              <a:t>衛生環境向上</a:t>
            </a:r>
            <a:r>
              <a:rPr kumimoji="1" lang="ja-JP" altLang="en-US" dirty="0">
                <a:latin typeface="+mn-ea"/>
              </a:rPr>
              <a:t>と、ご家族の方のお洗濯などの</a:t>
            </a:r>
            <a:r>
              <a:rPr kumimoji="1" lang="ja-JP" altLang="en-US" b="1" u="sng" dirty="0">
                <a:latin typeface="+mn-ea"/>
              </a:rPr>
              <a:t>お手間軽減</a:t>
            </a:r>
            <a:r>
              <a:rPr kumimoji="1" lang="ja-JP" altLang="en-US" dirty="0">
                <a:latin typeface="+mn-ea"/>
              </a:rPr>
              <a:t>を目的とし、患者様がご入院時に必要となる衣類・タオル類・日用品類・おむつを、１日単位でご利用いただける</a:t>
            </a:r>
            <a:r>
              <a:rPr kumimoji="1" lang="ja-JP" altLang="en-US" b="1" dirty="0">
                <a:solidFill>
                  <a:srgbClr val="FF0000"/>
                </a:solidFill>
                <a:latin typeface="+mn-ea"/>
              </a:rPr>
              <a:t>「お洗濯付きのレンタルシステム」</a:t>
            </a:r>
            <a:r>
              <a:rPr kumimoji="1" lang="ja-JP" altLang="en-US" dirty="0">
                <a:latin typeface="+mn-ea"/>
              </a:rPr>
              <a:t>のことです。</a:t>
            </a:r>
          </a:p>
        </p:txBody>
      </p:sp>
      <p:sp>
        <p:nvSpPr>
          <p:cNvPr id="16" name="タイトル 1"/>
          <p:cNvSpPr txBox="1">
            <a:spLocks/>
          </p:cNvSpPr>
          <p:nvPr/>
        </p:nvSpPr>
        <p:spPr>
          <a:xfrm>
            <a:off x="542689" y="1147479"/>
            <a:ext cx="6247152" cy="309701"/>
          </a:xfrm>
          <a:prstGeom prst="rect">
            <a:avLst/>
          </a:prstGeom>
          <a:solidFill>
            <a:srgbClr val="00B0F0"/>
          </a:solid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b="1" spc="300" dirty="0">
              <a:solidFill>
                <a:schemeClr val="bg1"/>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552670" y="514036"/>
            <a:ext cx="5020285" cy="646331"/>
          </a:xfrm>
          <a:prstGeom prst="rect">
            <a:avLst/>
          </a:prstGeom>
          <a:noFill/>
        </p:spPr>
        <p:txBody>
          <a:bodyPr wrap="square" rtlCol="0">
            <a:spAutoFit/>
          </a:bodyPr>
          <a:lstStyle/>
          <a:p>
            <a:r>
              <a:rPr kumimoji="1" lang="ja-JP" altLang="en-US" sz="3600" b="1" spc="300" dirty="0">
                <a:solidFill>
                  <a:srgbClr val="0070C0"/>
                </a:solidFill>
              </a:rPr>
              <a:t>入院セットとは？</a:t>
            </a:r>
            <a:endParaRPr kumimoji="1" lang="en-US" altLang="ja-JP" sz="3600" b="1" spc="300" dirty="0">
              <a:solidFill>
                <a:srgbClr val="0070C0"/>
              </a:solidFill>
            </a:endParaRPr>
          </a:p>
        </p:txBody>
      </p:sp>
      <p:grpSp>
        <p:nvGrpSpPr>
          <p:cNvPr id="21" name="グループ化 20"/>
          <p:cNvGrpSpPr/>
          <p:nvPr/>
        </p:nvGrpSpPr>
        <p:grpSpPr>
          <a:xfrm>
            <a:off x="334306" y="7204905"/>
            <a:ext cx="6524215" cy="2317098"/>
            <a:chOff x="7615" y="1438360"/>
            <a:chExt cx="6639854" cy="2796630"/>
          </a:xfrm>
        </p:grpSpPr>
        <p:sp>
          <p:nvSpPr>
            <p:cNvPr id="22" name="正方形/長方形 21"/>
            <p:cNvSpPr/>
            <p:nvPr/>
          </p:nvSpPr>
          <p:spPr>
            <a:xfrm>
              <a:off x="7615" y="1438360"/>
              <a:ext cx="6639854" cy="2796630"/>
            </a:xfrm>
            <a:prstGeom prst="rect">
              <a:avLst/>
            </a:prstGeom>
            <a:ln>
              <a:solidFill>
                <a:srgbClr val="0070C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sz="1600">
                <a:ln>
                  <a:solidFill>
                    <a:sysClr val="windowText" lastClr="000000"/>
                  </a:solidFill>
                </a:ln>
              </a:endParaRPr>
            </a:p>
          </p:txBody>
        </p:sp>
        <p:sp>
          <p:nvSpPr>
            <p:cNvPr id="23" name="正方形/長方形 22"/>
            <p:cNvSpPr/>
            <p:nvPr/>
          </p:nvSpPr>
          <p:spPr>
            <a:xfrm>
              <a:off x="74557" y="1562216"/>
              <a:ext cx="6462357" cy="2530135"/>
            </a:xfrm>
            <a:prstGeom prst="rect">
              <a:avLst/>
            </a:prstGeom>
            <a:solidFill>
              <a:schemeClr val="bg1"/>
            </a:solidFill>
            <a:ln>
              <a:solidFill>
                <a:srgbClr val="0070C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n>
                  <a:solidFill>
                    <a:sysClr val="windowText" lastClr="000000"/>
                  </a:solidFill>
                </a:ln>
              </a:endParaRPr>
            </a:p>
          </p:txBody>
        </p:sp>
      </p:grpSp>
      <p:sp>
        <p:nvSpPr>
          <p:cNvPr id="24" name="テキスト ボックス 121"/>
          <p:cNvSpPr txBox="1"/>
          <p:nvPr/>
        </p:nvSpPr>
        <p:spPr>
          <a:xfrm>
            <a:off x="804344" y="7302329"/>
            <a:ext cx="4467768" cy="46519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nSpc>
                <a:spcPts val="4000"/>
              </a:lnSpc>
            </a:pPr>
            <a:r>
              <a:rPr kumimoji="1" lang="ja-JP" altLang="en-US" sz="2000" b="1" dirty="0"/>
              <a:t>入院準備のお手間が軽減されます。</a:t>
            </a:r>
            <a:endParaRPr kumimoji="1" lang="en-US" altLang="ja-JP" sz="2000" b="1" dirty="0"/>
          </a:p>
        </p:txBody>
      </p:sp>
      <p:grpSp>
        <p:nvGrpSpPr>
          <p:cNvPr id="25" name="グループ化 24"/>
          <p:cNvGrpSpPr/>
          <p:nvPr/>
        </p:nvGrpSpPr>
        <p:grpSpPr>
          <a:xfrm>
            <a:off x="2017917" y="6753777"/>
            <a:ext cx="3016548" cy="461852"/>
            <a:chOff x="2930364" y="6802392"/>
            <a:chExt cx="2389175" cy="471378"/>
          </a:xfrm>
          <a:solidFill>
            <a:schemeClr val="accent5">
              <a:lumMod val="75000"/>
            </a:schemeClr>
          </a:solidFill>
        </p:grpSpPr>
        <p:sp>
          <p:nvSpPr>
            <p:cNvPr id="26" name="正方形/長方形 25"/>
            <p:cNvSpPr/>
            <p:nvPr/>
          </p:nvSpPr>
          <p:spPr>
            <a:xfrm>
              <a:off x="2930364" y="6802392"/>
              <a:ext cx="2389175" cy="4713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121"/>
            <p:cNvSpPr txBox="1"/>
            <p:nvPr/>
          </p:nvSpPr>
          <p:spPr>
            <a:xfrm>
              <a:off x="3024930" y="6837432"/>
              <a:ext cx="2200043" cy="373881"/>
            </a:xfrm>
            <a:prstGeom prst="rect">
              <a:avLst/>
            </a:prstGeom>
            <a:grp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2400" b="1" dirty="0">
                  <a:solidFill>
                    <a:schemeClr val="bg1"/>
                  </a:solidFill>
                  <a:latin typeface="+mn-ea"/>
                </a:rPr>
                <a:t>メリット</a:t>
              </a:r>
              <a:endParaRPr kumimoji="1" lang="ja-JP" altLang="en-US" sz="2800" b="1" dirty="0">
                <a:solidFill>
                  <a:schemeClr val="bg1"/>
                </a:solidFill>
                <a:latin typeface="+mn-ea"/>
              </a:endParaRPr>
            </a:p>
          </p:txBody>
        </p:sp>
      </p:grpSp>
      <p:pic>
        <p:nvPicPr>
          <p:cNvPr id="30" name="図 29"/>
          <p:cNvPicPr>
            <a:picLocks noChangeAspect="1"/>
          </p:cNvPicPr>
          <p:nvPr/>
        </p:nvPicPr>
        <p:blipFill>
          <a:blip r:embed="rId2"/>
          <a:stretch>
            <a:fillRect/>
          </a:stretch>
        </p:blipFill>
        <p:spPr>
          <a:xfrm>
            <a:off x="501204" y="7995234"/>
            <a:ext cx="249625" cy="249895"/>
          </a:xfrm>
          <a:prstGeom prst="rect">
            <a:avLst/>
          </a:prstGeom>
        </p:spPr>
      </p:pic>
      <p:pic>
        <p:nvPicPr>
          <p:cNvPr id="31" name="図 30"/>
          <p:cNvPicPr>
            <a:picLocks noChangeAspect="1"/>
          </p:cNvPicPr>
          <p:nvPr/>
        </p:nvPicPr>
        <p:blipFill>
          <a:blip r:embed="rId2"/>
          <a:stretch>
            <a:fillRect/>
          </a:stretch>
        </p:blipFill>
        <p:spPr>
          <a:xfrm>
            <a:off x="495355" y="7537571"/>
            <a:ext cx="261419" cy="261701"/>
          </a:xfrm>
          <a:prstGeom prst="rect">
            <a:avLst/>
          </a:prstGeom>
        </p:spPr>
      </p:pic>
      <p:sp>
        <p:nvSpPr>
          <p:cNvPr id="50" name="テキスト ボックス 49"/>
          <p:cNvSpPr txBox="1"/>
          <p:nvPr/>
        </p:nvSpPr>
        <p:spPr>
          <a:xfrm>
            <a:off x="3314986" y="9602359"/>
            <a:ext cx="3618985" cy="215444"/>
          </a:xfrm>
          <a:prstGeom prst="rect">
            <a:avLst/>
          </a:prstGeom>
          <a:noFill/>
        </p:spPr>
        <p:txBody>
          <a:bodyPr wrap="square" rtlCol="0">
            <a:spAutoFit/>
          </a:bodyPr>
          <a:lstStyle/>
          <a:p>
            <a:pPr algn="ctr"/>
            <a:r>
              <a:rPr kumimoji="1" lang="ja-JP" altLang="en-US" sz="800" dirty="0"/>
              <a:t>　　　　　　　　　　　         </a:t>
            </a:r>
            <a:r>
              <a:rPr kumimoji="1" lang="en-US" altLang="ja-JP" sz="800" dirty="0"/>
              <a:t>※</a:t>
            </a:r>
            <a:r>
              <a:rPr kumimoji="1" lang="ja-JP" altLang="en-US" sz="800" dirty="0"/>
              <a:t>商品は予告なく変更する場合がございます。</a:t>
            </a:r>
          </a:p>
        </p:txBody>
      </p:sp>
      <p:pic>
        <p:nvPicPr>
          <p:cNvPr id="48" name="図 47"/>
          <p:cNvPicPr>
            <a:picLocks noChangeAspect="1"/>
          </p:cNvPicPr>
          <p:nvPr/>
        </p:nvPicPr>
        <p:blipFill>
          <a:blip r:embed="rId2"/>
          <a:stretch>
            <a:fillRect/>
          </a:stretch>
        </p:blipFill>
        <p:spPr>
          <a:xfrm>
            <a:off x="495308" y="8475429"/>
            <a:ext cx="261419" cy="261701"/>
          </a:xfrm>
          <a:prstGeom prst="rect">
            <a:avLst/>
          </a:prstGeom>
        </p:spPr>
      </p:pic>
      <p:pic>
        <p:nvPicPr>
          <p:cNvPr id="53" name="図 52"/>
          <p:cNvPicPr>
            <a:picLocks noChangeAspect="1"/>
          </p:cNvPicPr>
          <p:nvPr/>
        </p:nvPicPr>
        <p:blipFill>
          <a:blip r:embed="rId2"/>
          <a:stretch>
            <a:fillRect/>
          </a:stretch>
        </p:blipFill>
        <p:spPr>
          <a:xfrm>
            <a:off x="501206" y="8940620"/>
            <a:ext cx="261419" cy="261701"/>
          </a:xfrm>
          <a:prstGeom prst="rect">
            <a:avLst/>
          </a:prstGeom>
        </p:spPr>
      </p:pic>
      <p:sp>
        <p:nvSpPr>
          <p:cNvPr id="54" name="テキスト ボックス 121"/>
          <p:cNvSpPr txBox="1"/>
          <p:nvPr/>
        </p:nvSpPr>
        <p:spPr>
          <a:xfrm>
            <a:off x="804344" y="7799272"/>
            <a:ext cx="4467768" cy="46519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nSpc>
                <a:spcPts val="4000"/>
              </a:lnSpc>
            </a:pPr>
            <a:r>
              <a:rPr kumimoji="1" lang="ja-JP" altLang="en-US" sz="2000" b="1" dirty="0"/>
              <a:t>衣類・タオルは全てお洗濯付きです。</a:t>
            </a:r>
            <a:endParaRPr kumimoji="1" lang="en-US" altLang="ja-JP" sz="2000" b="1" dirty="0"/>
          </a:p>
        </p:txBody>
      </p:sp>
      <p:sp>
        <p:nvSpPr>
          <p:cNvPr id="56" name="テキスト ボックス 121"/>
          <p:cNvSpPr txBox="1"/>
          <p:nvPr/>
        </p:nvSpPr>
        <p:spPr>
          <a:xfrm>
            <a:off x="804344" y="8253970"/>
            <a:ext cx="4467768" cy="46519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nSpc>
                <a:spcPts val="4000"/>
              </a:lnSpc>
            </a:pPr>
            <a:r>
              <a:rPr kumimoji="1" lang="ja-JP" altLang="en-US" sz="2000" b="1" dirty="0"/>
              <a:t>日用品の補充のお手間が軽減されます。</a:t>
            </a:r>
            <a:endParaRPr kumimoji="1" lang="en-US" altLang="ja-JP" sz="2000" b="1" dirty="0"/>
          </a:p>
        </p:txBody>
      </p:sp>
      <p:sp>
        <p:nvSpPr>
          <p:cNvPr id="33" name="テキスト ボックス 121"/>
          <p:cNvSpPr txBox="1"/>
          <p:nvPr/>
        </p:nvSpPr>
        <p:spPr>
          <a:xfrm>
            <a:off x="804344" y="8737130"/>
            <a:ext cx="4835545" cy="46519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nSpc>
                <a:spcPts val="4000"/>
              </a:lnSpc>
            </a:pPr>
            <a:r>
              <a:rPr kumimoji="1" lang="ja-JP" altLang="en-US" sz="2000" b="1" dirty="0"/>
              <a:t>患者様や、ご家族様の感染対策に有効です。</a:t>
            </a:r>
            <a:endParaRPr kumimoji="1" lang="en-US" altLang="ja-JP" sz="2000" b="1" dirty="0"/>
          </a:p>
        </p:txBody>
      </p:sp>
      <p:cxnSp>
        <p:nvCxnSpPr>
          <p:cNvPr id="3" name="直線コネクタ 2"/>
          <p:cNvCxnSpPr/>
          <p:nvPr/>
        </p:nvCxnSpPr>
        <p:spPr>
          <a:xfrm flipV="1">
            <a:off x="432224" y="2056725"/>
            <a:ext cx="6328380" cy="11869"/>
          </a:xfrm>
          <a:prstGeom prst="line">
            <a:avLst/>
          </a:prstGeom>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140725" y="4844256"/>
            <a:ext cx="794665" cy="246221"/>
          </a:xfrm>
          <a:prstGeom prst="rect">
            <a:avLst/>
          </a:prstGeom>
          <a:noFill/>
        </p:spPr>
        <p:txBody>
          <a:bodyPr wrap="square" rtlCol="0">
            <a:spAutoFit/>
          </a:bodyPr>
          <a:lstStyle/>
          <a:p>
            <a:pPr algn="ctr"/>
            <a:r>
              <a:rPr kumimoji="1" lang="ja-JP" altLang="en-US" sz="1000" dirty="0"/>
              <a:t>パジャマ</a:t>
            </a:r>
            <a:endParaRPr kumimoji="1" lang="en-US" altLang="ja-JP" sz="1000" dirty="0"/>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190980" y="3931451"/>
            <a:ext cx="641741" cy="894619"/>
          </a:xfrm>
          <a:prstGeom prst="rect">
            <a:avLst/>
          </a:prstGeom>
        </p:spPr>
      </p:pic>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5396" y="5178551"/>
            <a:ext cx="482933" cy="724766"/>
          </a:xfrm>
          <a:prstGeom prst="rect">
            <a:avLst/>
          </a:prstGeom>
        </p:spPr>
      </p:pic>
      <p:sp>
        <p:nvSpPr>
          <p:cNvPr id="45" name="テキスト ボックス 44"/>
          <p:cNvSpPr txBox="1"/>
          <p:nvPr/>
        </p:nvSpPr>
        <p:spPr>
          <a:xfrm>
            <a:off x="1155374" y="4844255"/>
            <a:ext cx="794665" cy="246221"/>
          </a:xfrm>
          <a:prstGeom prst="rect">
            <a:avLst/>
          </a:prstGeom>
          <a:noFill/>
        </p:spPr>
        <p:txBody>
          <a:bodyPr wrap="square" rtlCol="0">
            <a:spAutoFit/>
          </a:bodyPr>
          <a:lstStyle/>
          <a:p>
            <a:pPr algn="ctr"/>
            <a:r>
              <a:rPr kumimoji="1" lang="ja-JP" altLang="en-US" sz="1000" dirty="0"/>
              <a:t>浴衣</a:t>
            </a:r>
            <a:endParaRPr kumimoji="1" lang="en-US" altLang="ja-JP" sz="1000" dirty="0"/>
          </a:p>
        </p:txBody>
      </p:sp>
      <p:sp>
        <p:nvSpPr>
          <p:cNvPr id="46" name="テキスト ボックス 45"/>
          <p:cNvSpPr txBox="1"/>
          <p:nvPr/>
        </p:nvSpPr>
        <p:spPr>
          <a:xfrm>
            <a:off x="8264" y="5945617"/>
            <a:ext cx="1145659" cy="246221"/>
          </a:xfrm>
          <a:prstGeom prst="rect">
            <a:avLst/>
          </a:prstGeom>
          <a:noFill/>
        </p:spPr>
        <p:txBody>
          <a:bodyPr wrap="square" rtlCol="0">
            <a:spAutoFit/>
          </a:bodyPr>
          <a:lstStyle/>
          <a:p>
            <a:pPr algn="ctr"/>
            <a:r>
              <a:rPr kumimoji="1" lang="ja-JP" altLang="en-US" sz="1000" dirty="0"/>
              <a:t>介護つなぎ</a:t>
            </a:r>
            <a:endParaRPr kumimoji="1" lang="en-US" altLang="ja-JP" sz="1000" dirty="0"/>
          </a:p>
        </p:txBody>
      </p:sp>
      <p:sp>
        <p:nvSpPr>
          <p:cNvPr id="47" name="テキスト ボックス 46"/>
          <p:cNvSpPr txBox="1"/>
          <p:nvPr/>
        </p:nvSpPr>
        <p:spPr>
          <a:xfrm>
            <a:off x="966623" y="5940337"/>
            <a:ext cx="1145659" cy="246221"/>
          </a:xfrm>
          <a:prstGeom prst="rect">
            <a:avLst/>
          </a:prstGeom>
          <a:noFill/>
        </p:spPr>
        <p:txBody>
          <a:bodyPr wrap="square" rtlCol="0">
            <a:spAutoFit/>
          </a:bodyPr>
          <a:lstStyle/>
          <a:p>
            <a:pPr algn="ctr"/>
            <a:r>
              <a:rPr kumimoji="1" lang="ja-JP" altLang="en-US" sz="1000" dirty="0"/>
              <a:t>スウェット</a:t>
            </a:r>
            <a:endParaRPr kumimoji="1" lang="en-US" altLang="ja-JP" sz="1000" dirty="0"/>
          </a:p>
        </p:txBody>
      </p:sp>
      <p:sp>
        <p:nvSpPr>
          <p:cNvPr id="51" name="テキスト ボックス 50"/>
          <p:cNvSpPr txBox="1"/>
          <p:nvPr/>
        </p:nvSpPr>
        <p:spPr>
          <a:xfrm>
            <a:off x="295565" y="6180637"/>
            <a:ext cx="1471597" cy="338554"/>
          </a:xfrm>
          <a:prstGeom prst="rect">
            <a:avLst/>
          </a:prstGeom>
          <a:noFill/>
        </p:spPr>
        <p:txBody>
          <a:bodyPr wrap="square" rtlCol="0">
            <a:spAutoFit/>
          </a:bodyPr>
          <a:lstStyle/>
          <a:p>
            <a:pPr algn="ctr"/>
            <a:r>
              <a:rPr kumimoji="1" lang="en-US" altLang="ja-JP" sz="1600" b="1" dirty="0">
                <a:latin typeface="+mn-ea"/>
              </a:rPr>
              <a:t>【</a:t>
            </a:r>
            <a:r>
              <a:rPr kumimoji="1" lang="ja-JP" altLang="en-US" sz="1600" b="1" dirty="0">
                <a:latin typeface="+mn-ea"/>
              </a:rPr>
              <a:t>衣　類</a:t>
            </a:r>
            <a:r>
              <a:rPr kumimoji="1" lang="en-US" altLang="ja-JP" sz="1600" b="1" dirty="0">
                <a:latin typeface="+mn-ea"/>
              </a:rPr>
              <a:t>】</a:t>
            </a:r>
          </a:p>
        </p:txBody>
      </p:sp>
      <p:sp>
        <p:nvSpPr>
          <p:cNvPr id="52" name="テキスト ボックス 51"/>
          <p:cNvSpPr txBox="1"/>
          <p:nvPr/>
        </p:nvSpPr>
        <p:spPr>
          <a:xfrm>
            <a:off x="2047435" y="4843667"/>
            <a:ext cx="1204844" cy="246221"/>
          </a:xfrm>
          <a:prstGeom prst="rect">
            <a:avLst/>
          </a:prstGeom>
          <a:noFill/>
        </p:spPr>
        <p:txBody>
          <a:bodyPr wrap="square" rtlCol="0">
            <a:spAutoFit/>
          </a:bodyPr>
          <a:lstStyle/>
          <a:p>
            <a:pPr algn="ctr"/>
            <a:r>
              <a:rPr kumimoji="1" lang="ja-JP" altLang="en-US" sz="1000" dirty="0"/>
              <a:t>バスタオル</a:t>
            </a:r>
            <a:endParaRPr kumimoji="1" lang="en-US" altLang="ja-JP" sz="1000" dirty="0"/>
          </a:p>
        </p:txBody>
      </p:sp>
      <p:sp>
        <p:nvSpPr>
          <p:cNvPr id="55" name="テキスト ボックス 54"/>
          <p:cNvSpPr txBox="1"/>
          <p:nvPr/>
        </p:nvSpPr>
        <p:spPr>
          <a:xfrm>
            <a:off x="1991448" y="5937702"/>
            <a:ext cx="1323538" cy="246221"/>
          </a:xfrm>
          <a:prstGeom prst="rect">
            <a:avLst/>
          </a:prstGeom>
          <a:noFill/>
        </p:spPr>
        <p:txBody>
          <a:bodyPr wrap="square" rtlCol="0">
            <a:spAutoFit/>
          </a:bodyPr>
          <a:lstStyle/>
          <a:p>
            <a:pPr algn="ctr"/>
            <a:r>
              <a:rPr kumimoji="1" lang="ja-JP" altLang="en-US" sz="1000" dirty="0"/>
              <a:t>フェイスタオル</a:t>
            </a:r>
            <a:endParaRPr kumimoji="1" lang="en-US" altLang="ja-JP" sz="1000" dirty="0"/>
          </a:p>
        </p:txBody>
      </p:sp>
      <p:sp>
        <p:nvSpPr>
          <p:cNvPr id="57" name="テキスト ボックス 56"/>
          <p:cNvSpPr txBox="1"/>
          <p:nvPr/>
        </p:nvSpPr>
        <p:spPr>
          <a:xfrm>
            <a:off x="1857654" y="6180112"/>
            <a:ext cx="1589768" cy="338554"/>
          </a:xfrm>
          <a:prstGeom prst="rect">
            <a:avLst/>
          </a:prstGeom>
          <a:noFill/>
        </p:spPr>
        <p:txBody>
          <a:bodyPr wrap="square" rtlCol="0">
            <a:spAutoFit/>
          </a:bodyPr>
          <a:lstStyle/>
          <a:p>
            <a:pPr algn="ctr"/>
            <a:r>
              <a:rPr kumimoji="1" lang="en-US" altLang="ja-JP" sz="1600" b="1" dirty="0">
                <a:latin typeface="+mn-ea"/>
              </a:rPr>
              <a:t>【</a:t>
            </a:r>
            <a:r>
              <a:rPr kumimoji="1" lang="ja-JP" altLang="en-US" sz="1600" b="1" dirty="0">
                <a:latin typeface="+mn-ea"/>
              </a:rPr>
              <a:t>タオル類</a:t>
            </a:r>
            <a:r>
              <a:rPr kumimoji="1" lang="en-US" altLang="ja-JP" sz="1600" b="1" dirty="0">
                <a:latin typeface="+mn-ea"/>
              </a:rPr>
              <a:t>】</a:t>
            </a:r>
          </a:p>
        </p:txBody>
      </p:sp>
      <p:sp>
        <p:nvSpPr>
          <p:cNvPr id="58" name="テキスト ボックス 57"/>
          <p:cNvSpPr txBox="1"/>
          <p:nvPr/>
        </p:nvSpPr>
        <p:spPr>
          <a:xfrm>
            <a:off x="3555423" y="6192170"/>
            <a:ext cx="1589768" cy="338554"/>
          </a:xfrm>
          <a:prstGeom prst="rect">
            <a:avLst/>
          </a:prstGeom>
          <a:noFill/>
        </p:spPr>
        <p:txBody>
          <a:bodyPr wrap="square" rtlCol="0">
            <a:spAutoFit/>
          </a:bodyPr>
          <a:lstStyle/>
          <a:p>
            <a:pPr algn="ctr"/>
            <a:r>
              <a:rPr kumimoji="1" lang="en-US" altLang="ja-JP" sz="1600" b="1" dirty="0">
                <a:latin typeface="+mn-ea"/>
              </a:rPr>
              <a:t>【</a:t>
            </a:r>
            <a:r>
              <a:rPr kumimoji="1" lang="ja-JP" altLang="en-US" sz="1600" b="1" dirty="0">
                <a:latin typeface="+mn-ea"/>
              </a:rPr>
              <a:t>日用品類</a:t>
            </a:r>
            <a:r>
              <a:rPr kumimoji="1" lang="en-US" altLang="ja-JP" sz="1600" b="1" dirty="0">
                <a:latin typeface="+mn-ea"/>
              </a:rPr>
              <a:t>】</a:t>
            </a:r>
          </a:p>
        </p:txBody>
      </p:sp>
      <p:pic>
        <p:nvPicPr>
          <p:cNvPr id="59" name="図 5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25176" y="4094105"/>
            <a:ext cx="636803" cy="667127"/>
          </a:xfrm>
          <a:prstGeom prst="rect">
            <a:avLst/>
          </a:prstGeom>
        </p:spPr>
      </p:pic>
      <p:pic>
        <p:nvPicPr>
          <p:cNvPr id="60" name="図 5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50307" y="4064511"/>
            <a:ext cx="659607" cy="659607"/>
          </a:xfrm>
          <a:prstGeom prst="rect">
            <a:avLst/>
          </a:prstGeom>
        </p:spPr>
      </p:pic>
      <p:sp>
        <p:nvSpPr>
          <p:cNvPr id="64" name="テキスト ボックス 63"/>
          <p:cNvSpPr txBox="1"/>
          <p:nvPr/>
        </p:nvSpPr>
        <p:spPr>
          <a:xfrm>
            <a:off x="5302921" y="6179706"/>
            <a:ext cx="1589768" cy="338554"/>
          </a:xfrm>
          <a:prstGeom prst="rect">
            <a:avLst/>
          </a:prstGeom>
          <a:noFill/>
        </p:spPr>
        <p:txBody>
          <a:bodyPr wrap="square" rtlCol="0">
            <a:spAutoFit/>
          </a:bodyPr>
          <a:lstStyle/>
          <a:p>
            <a:pPr algn="ctr"/>
            <a:r>
              <a:rPr kumimoji="1" lang="en-US" altLang="ja-JP" sz="1600" b="1" dirty="0">
                <a:latin typeface="+mn-ea"/>
              </a:rPr>
              <a:t>【</a:t>
            </a:r>
            <a:r>
              <a:rPr kumimoji="1" lang="ja-JP" altLang="en-US" sz="1600" b="1" dirty="0">
                <a:latin typeface="+mn-ea"/>
              </a:rPr>
              <a:t>おむつ</a:t>
            </a:r>
            <a:r>
              <a:rPr kumimoji="1" lang="en-US" altLang="ja-JP" sz="1600" b="1" dirty="0">
                <a:latin typeface="+mn-ea"/>
              </a:rPr>
              <a:t>】</a:t>
            </a:r>
          </a:p>
        </p:txBody>
      </p:sp>
      <p:sp>
        <p:nvSpPr>
          <p:cNvPr id="69" name="テキスト ボックス 68"/>
          <p:cNvSpPr txBox="1"/>
          <p:nvPr/>
        </p:nvSpPr>
        <p:spPr>
          <a:xfrm>
            <a:off x="411175" y="6469423"/>
            <a:ext cx="6598050" cy="230832"/>
          </a:xfrm>
          <a:prstGeom prst="rect">
            <a:avLst/>
          </a:prstGeom>
          <a:noFill/>
        </p:spPr>
        <p:txBody>
          <a:bodyPr wrap="square" rtlCol="0">
            <a:spAutoFit/>
          </a:bodyPr>
          <a:lstStyle/>
          <a:p>
            <a:pPr algn="r"/>
            <a:r>
              <a:rPr kumimoji="1" lang="en-US" altLang="ja-JP" sz="900" dirty="0">
                <a:latin typeface="+mn-ea"/>
              </a:rPr>
              <a:t>※</a:t>
            </a:r>
            <a:r>
              <a:rPr kumimoji="1" lang="ja-JP" altLang="en-US" sz="900" dirty="0">
                <a:latin typeface="+mn-ea"/>
              </a:rPr>
              <a:t>写真は商品一例のイメージです。</a:t>
            </a:r>
          </a:p>
        </p:txBody>
      </p:sp>
      <p:pic>
        <p:nvPicPr>
          <p:cNvPr id="2" name="図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40333" y="4146235"/>
            <a:ext cx="710021" cy="549317"/>
          </a:xfrm>
          <a:prstGeom prst="rect">
            <a:avLst/>
          </a:prstGeom>
        </p:spPr>
      </p:pic>
      <p:pic>
        <p:nvPicPr>
          <p:cNvPr id="4" name="図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63117" y="4138200"/>
            <a:ext cx="653378" cy="604048"/>
          </a:xfrm>
          <a:prstGeom prst="rect">
            <a:avLst/>
          </a:prstGeom>
        </p:spPr>
      </p:pic>
      <p:pic>
        <p:nvPicPr>
          <p:cNvPr id="5" name="図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467052" y="5202838"/>
            <a:ext cx="726185" cy="620671"/>
          </a:xfrm>
          <a:prstGeom prst="rect">
            <a:avLst/>
          </a:prstGeom>
        </p:spPr>
      </p:pic>
      <p:pic>
        <p:nvPicPr>
          <p:cNvPr id="13" name="図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0905" y="5163917"/>
            <a:ext cx="758320" cy="663254"/>
          </a:xfrm>
          <a:prstGeom prst="rect">
            <a:avLst/>
          </a:prstGeom>
        </p:spPr>
      </p:pic>
      <p:sp>
        <p:nvSpPr>
          <p:cNvPr id="49" name="テキスト ボックス 48"/>
          <p:cNvSpPr txBox="1"/>
          <p:nvPr/>
        </p:nvSpPr>
        <p:spPr>
          <a:xfrm>
            <a:off x="5887282" y="4848925"/>
            <a:ext cx="1485566" cy="246221"/>
          </a:xfrm>
          <a:prstGeom prst="rect">
            <a:avLst/>
          </a:prstGeom>
          <a:noFill/>
        </p:spPr>
        <p:txBody>
          <a:bodyPr wrap="square" rtlCol="0">
            <a:spAutoFit/>
          </a:bodyPr>
          <a:lstStyle/>
          <a:p>
            <a:pPr algn="ctr"/>
            <a:r>
              <a:rPr kumimoji="1" lang="ja-JP" altLang="en-US" sz="1000" dirty="0"/>
              <a:t>リハビリパンツ</a:t>
            </a:r>
            <a:endParaRPr kumimoji="1" lang="en-US" altLang="ja-JP" sz="1000" dirty="0"/>
          </a:p>
        </p:txBody>
      </p:sp>
      <p:sp>
        <p:nvSpPr>
          <p:cNvPr id="65" name="テキスト ボックス 64"/>
          <p:cNvSpPr txBox="1"/>
          <p:nvPr/>
        </p:nvSpPr>
        <p:spPr>
          <a:xfrm>
            <a:off x="5450454" y="5944999"/>
            <a:ext cx="1485566" cy="246221"/>
          </a:xfrm>
          <a:prstGeom prst="rect">
            <a:avLst/>
          </a:prstGeom>
          <a:noFill/>
        </p:spPr>
        <p:txBody>
          <a:bodyPr wrap="square" rtlCol="0">
            <a:spAutoFit/>
          </a:bodyPr>
          <a:lstStyle/>
          <a:p>
            <a:pPr algn="ctr"/>
            <a:r>
              <a:rPr kumimoji="1" lang="ja-JP" altLang="en-US" sz="1000" dirty="0"/>
              <a:t>尿取りパッド</a:t>
            </a:r>
            <a:endParaRPr kumimoji="1" lang="en-US" altLang="ja-JP" sz="1000" dirty="0"/>
          </a:p>
        </p:txBody>
      </p:sp>
      <p:sp>
        <p:nvSpPr>
          <p:cNvPr id="66" name="テキスト ボックス 65"/>
          <p:cNvSpPr txBox="1"/>
          <p:nvPr/>
        </p:nvSpPr>
        <p:spPr>
          <a:xfrm>
            <a:off x="4923226" y="4846486"/>
            <a:ext cx="1485566" cy="246221"/>
          </a:xfrm>
          <a:prstGeom prst="rect">
            <a:avLst/>
          </a:prstGeom>
          <a:noFill/>
        </p:spPr>
        <p:txBody>
          <a:bodyPr wrap="square" rtlCol="0">
            <a:spAutoFit/>
          </a:bodyPr>
          <a:lstStyle/>
          <a:p>
            <a:pPr algn="ctr"/>
            <a:r>
              <a:rPr kumimoji="1" lang="ja-JP" altLang="en-US" sz="1000" dirty="0"/>
              <a:t>テープ止め</a:t>
            </a:r>
            <a:endParaRPr kumimoji="1" lang="en-US" altLang="ja-JP" sz="1000" dirty="0"/>
          </a:p>
        </p:txBody>
      </p:sp>
      <p:sp>
        <p:nvSpPr>
          <p:cNvPr id="67" name="テキスト ボックス 66"/>
          <p:cNvSpPr txBox="1"/>
          <p:nvPr/>
        </p:nvSpPr>
        <p:spPr>
          <a:xfrm>
            <a:off x="3151888" y="5943484"/>
            <a:ext cx="2324904" cy="246221"/>
          </a:xfrm>
          <a:prstGeom prst="rect">
            <a:avLst/>
          </a:prstGeom>
          <a:noFill/>
        </p:spPr>
        <p:txBody>
          <a:bodyPr wrap="square" rtlCol="0">
            <a:spAutoFit/>
          </a:bodyPr>
          <a:lstStyle/>
          <a:p>
            <a:pPr algn="ctr"/>
            <a:r>
              <a:rPr kumimoji="1" lang="ja-JP" altLang="en-US" sz="1000" dirty="0"/>
              <a:t>歯磨き粉　 ティッシュ　 歯ブラシ</a:t>
            </a:r>
            <a:endParaRPr kumimoji="1" lang="en-US" altLang="ja-JP" sz="1000" dirty="0"/>
          </a:p>
        </p:txBody>
      </p:sp>
      <p:sp>
        <p:nvSpPr>
          <p:cNvPr id="68" name="テキスト ボックス 67"/>
          <p:cNvSpPr txBox="1"/>
          <p:nvPr/>
        </p:nvSpPr>
        <p:spPr>
          <a:xfrm>
            <a:off x="3503668" y="4830431"/>
            <a:ext cx="1822059" cy="255721"/>
          </a:xfrm>
          <a:prstGeom prst="rect">
            <a:avLst/>
          </a:prstGeom>
          <a:noFill/>
        </p:spPr>
        <p:txBody>
          <a:bodyPr wrap="square" rtlCol="0">
            <a:spAutoFit/>
          </a:bodyPr>
          <a:lstStyle/>
          <a:p>
            <a:r>
              <a:rPr kumimoji="1" lang="ja-JP" altLang="en-US" sz="1000" dirty="0"/>
              <a:t>割りばし　　　紙コップ</a:t>
            </a:r>
            <a:endParaRPr kumimoji="1" lang="en-US" altLang="ja-JP" sz="1000" dirty="0"/>
          </a:p>
        </p:txBody>
      </p:sp>
      <p:pic>
        <p:nvPicPr>
          <p:cNvPr id="15" name="図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2508" y="4038489"/>
            <a:ext cx="784115" cy="784115"/>
          </a:xfrm>
          <a:prstGeom prst="rect">
            <a:avLst/>
          </a:prstGeom>
        </p:spPr>
      </p:pic>
      <p:pic>
        <p:nvPicPr>
          <p:cNvPr id="18" name="図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38057" y="5275931"/>
            <a:ext cx="901129" cy="567090"/>
          </a:xfrm>
          <a:prstGeom prst="rect">
            <a:avLst/>
          </a:prstGeom>
        </p:spPr>
      </p:pic>
      <p:pic>
        <p:nvPicPr>
          <p:cNvPr id="19" name="図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39523" y="5317237"/>
            <a:ext cx="747108" cy="578669"/>
          </a:xfrm>
          <a:prstGeom prst="rect">
            <a:avLst/>
          </a:prstGeom>
        </p:spPr>
      </p:pic>
      <p:pic>
        <p:nvPicPr>
          <p:cNvPr id="20" name="図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54182" y="4206988"/>
            <a:ext cx="917791" cy="555368"/>
          </a:xfrm>
          <a:prstGeom prst="rect">
            <a:avLst/>
          </a:prstGeom>
        </p:spPr>
      </p:pic>
      <p:pic>
        <p:nvPicPr>
          <p:cNvPr id="32" name="図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895885" y="5287690"/>
            <a:ext cx="661748" cy="661748"/>
          </a:xfrm>
          <a:prstGeom prst="rect">
            <a:avLst/>
          </a:prstGeom>
        </p:spPr>
      </p:pic>
      <p:pic>
        <p:nvPicPr>
          <p:cNvPr id="1026" name="Picture 2" descr="【楽天市場】ライオン クリニカ ハミガキ マイルドミント 30g：ツィーディアプラス">
            <a:extLst>
              <a:ext uri="{FF2B5EF4-FFF2-40B4-BE49-F238E27FC236}">
                <a16:creationId xmlns:a16="http://schemas.microsoft.com/office/drawing/2014/main" id="{57D27E65-DD8F-3CBF-5E87-F207A1C97EB7}"/>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416034" y="5158475"/>
            <a:ext cx="387481" cy="7688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àn chải đánh răng dùng 1 lần khách sạn bao bì đóng túi hộp giấy">
            <a:extLst>
              <a:ext uri="{FF2B5EF4-FFF2-40B4-BE49-F238E27FC236}">
                <a16:creationId xmlns:a16="http://schemas.microsoft.com/office/drawing/2014/main" id="{676299AA-4F3E-ECBB-57EE-258FF832B9D6}"/>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655433" y="5188303"/>
            <a:ext cx="663255" cy="663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216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 name="図 107"/>
          <p:cNvPicPr>
            <a:picLocks noChangeAspect="1"/>
          </p:cNvPicPr>
          <p:nvPr/>
        </p:nvPicPr>
        <p:blipFill rotWithShape="1">
          <a:blip r:embed="rId2" cstate="print">
            <a:extLst>
              <a:ext uri="{28A0092B-C50C-407E-A947-70E740481C1C}">
                <a14:useLocalDpi xmlns:a14="http://schemas.microsoft.com/office/drawing/2010/main" val="0"/>
              </a:ext>
            </a:extLst>
          </a:blip>
          <a:srcRect t="74832"/>
          <a:stretch/>
        </p:blipFill>
        <p:spPr>
          <a:xfrm>
            <a:off x="497950" y="8837324"/>
            <a:ext cx="6491819" cy="615883"/>
          </a:xfrm>
          <a:prstGeom prst="rect">
            <a:avLst/>
          </a:prstGeom>
        </p:spPr>
      </p:pic>
      <p:sp>
        <p:nvSpPr>
          <p:cNvPr id="102" name="正方形/長方形 101"/>
          <p:cNvSpPr/>
          <p:nvPr/>
        </p:nvSpPr>
        <p:spPr>
          <a:xfrm>
            <a:off x="188472" y="6877213"/>
            <a:ext cx="6824102" cy="785908"/>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166617" y="1520986"/>
            <a:ext cx="6847773" cy="39428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178904" y="1183789"/>
            <a:ext cx="6835486" cy="340560"/>
          </a:xfrm>
          <a:prstGeom prst="rect">
            <a:avLst/>
          </a:prstGeom>
          <a:solidFill>
            <a:srgbClr val="0070C0"/>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81" name="テキスト ボックス 101"/>
          <p:cNvSpPr txBox="1"/>
          <p:nvPr/>
        </p:nvSpPr>
        <p:spPr>
          <a:xfrm>
            <a:off x="1964712" y="1137271"/>
            <a:ext cx="3090541" cy="42912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2400" b="1" dirty="0">
                <a:solidFill>
                  <a:schemeClr val="bg1"/>
                </a:solidFill>
                <a:latin typeface="+mn-ea"/>
              </a:rPr>
              <a:t>基本セットメニュー単価</a:t>
            </a:r>
          </a:p>
        </p:txBody>
      </p:sp>
      <p:sp>
        <p:nvSpPr>
          <p:cNvPr id="96" name="テキスト ボックス 115"/>
          <p:cNvSpPr txBox="1"/>
          <p:nvPr/>
        </p:nvSpPr>
        <p:spPr>
          <a:xfrm>
            <a:off x="150204" y="4911499"/>
            <a:ext cx="6544100" cy="552288"/>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kumimoji="1" lang="en-US" altLang="ja-JP" sz="1000" dirty="0">
                <a:solidFill>
                  <a:schemeClr val="tx1">
                    <a:lumMod val="85000"/>
                    <a:lumOff val="15000"/>
                  </a:schemeClr>
                </a:solidFill>
                <a:latin typeface="+mn-ea"/>
              </a:rPr>
              <a:t>※</a:t>
            </a:r>
            <a:r>
              <a:rPr kumimoji="1" lang="ja-JP" altLang="en-US" sz="1000" dirty="0">
                <a:solidFill>
                  <a:schemeClr val="tx1">
                    <a:lumMod val="85000"/>
                    <a:lumOff val="15000"/>
                  </a:schemeClr>
                </a:solidFill>
                <a:latin typeface="+mn-ea"/>
              </a:rPr>
              <a:t>衣類は週に３回のお着替えが基本ですが、汚れ等で臨時交換されても料金は変わりません。</a:t>
            </a:r>
            <a:endParaRPr kumimoji="1" lang="en-US" altLang="ja-JP" sz="1000" dirty="0">
              <a:solidFill>
                <a:schemeClr val="tx1">
                  <a:lumMod val="85000"/>
                  <a:lumOff val="15000"/>
                </a:schemeClr>
              </a:solidFill>
              <a:latin typeface="+mn-ea"/>
            </a:endParaRPr>
          </a:p>
          <a:p>
            <a:r>
              <a:rPr kumimoji="1" lang="en-US" altLang="ja-JP" sz="1000" dirty="0">
                <a:solidFill>
                  <a:schemeClr val="tx1">
                    <a:lumMod val="85000"/>
                    <a:lumOff val="15000"/>
                  </a:schemeClr>
                </a:solidFill>
                <a:latin typeface="+mn-ea"/>
              </a:rPr>
              <a:t>※</a:t>
            </a:r>
            <a:r>
              <a:rPr kumimoji="1" lang="ja-JP" altLang="en-US" sz="1000" dirty="0">
                <a:solidFill>
                  <a:schemeClr val="tx1">
                    <a:lumMod val="85000"/>
                    <a:lumOff val="15000"/>
                  </a:schemeClr>
                </a:solidFill>
                <a:latin typeface="+mn-ea"/>
              </a:rPr>
              <a:t>バスタオルは週に３枚、フェイスタオルは週に７枚のご利用が基本ですが、汚れ等で臨時交換されても料金は　</a:t>
            </a:r>
            <a:endParaRPr kumimoji="1" lang="en-US" altLang="ja-JP" sz="1000" dirty="0">
              <a:solidFill>
                <a:schemeClr val="tx1">
                  <a:lumMod val="85000"/>
                  <a:lumOff val="15000"/>
                </a:schemeClr>
              </a:solidFill>
              <a:latin typeface="+mn-ea"/>
            </a:endParaRPr>
          </a:p>
          <a:p>
            <a:r>
              <a:rPr kumimoji="1" lang="ja-JP" altLang="en-US" sz="1000" dirty="0">
                <a:solidFill>
                  <a:schemeClr val="tx1">
                    <a:lumMod val="85000"/>
                    <a:lumOff val="15000"/>
                  </a:schemeClr>
                </a:solidFill>
                <a:latin typeface="+mn-ea"/>
              </a:rPr>
              <a:t>　変わりません。</a:t>
            </a:r>
            <a:endParaRPr kumimoji="1" lang="en-US" altLang="ja-JP" sz="1000" dirty="0">
              <a:solidFill>
                <a:schemeClr val="tx1">
                  <a:lumMod val="85000"/>
                  <a:lumOff val="15000"/>
                </a:schemeClr>
              </a:solidFill>
              <a:latin typeface="+mn-ea"/>
            </a:endParaRPr>
          </a:p>
          <a:p>
            <a:pPr algn="l"/>
            <a:endParaRPr kumimoji="1" lang="ja-JP" altLang="en-US" sz="1200" dirty="0">
              <a:solidFill>
                <a:schemeClr val="tx1">
                  <a:lumMod val="85000"/>
                  <a:lumOff val="15000"/>
                </a:schemeClr>
              </a:solidFill>
              <a:latin typeface="+mn-ea"/>
            </a:endParaRPr>
          </a:p>
        </p:txBody>
      </p:sp>
      <p:sp>
        <p:nvSpPr>
          <p:cNvPr id="127" name="正方形/長方形 126"/>
          <p:cNvSpPr/>
          <p:nvPr/>
        </p:nvSpPr>
        <p:spPr>
          <a:xfrm>
            <a:off x="81409" y="96819"/>
            <a:ext cx="7029202" cy="9897036"/>
          </a:xfrm>
          <a:prstGeom prst="rect">
            <a:avLst/>
          </a:prstGeom>
          <a:noFill/>
          <a:ln w="952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49" name="グループ化 48"/>
          <p:cNvGrpSpPr/>
          <p:nvPr/>
        </p:nvGrpSpPr>
        <p:grpSpPr>
          <a:xfrm>
            <a:off x="233137" y="2567840"/>
            <a:ext cx="2564039" cy="584775"/>
            <a:chOff x="-914061" y="104220"/>
            <a:chExt cx="2879156" cy="606612"/>
          </a:xfrm>
        </p:grpSpPr>
        <p:sp>
          <p:nvSpPr>
            <p:cNvPr id="50" name="テキスト ボックス 107"/>
            <p:cNvSpPr txBox="1"/>
            <p:nvPr/>
          </p:nvSpPr>
          <p:spPr>
            <a:xfrm>
              <a:off x="-914061" y="302084"/>
              <a:ext cx="552964" cy="28734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b="1" dirty="0">
                  <a:latin typeface="+mn-ea"/>
                  <a:ea typeface="+mn-ea"/>
                </a:rPr>
                <a:t>日額</a:t>
              </a:r>
            </a:p>
          </p:txBody>
        </p:sp>
        <p:sp>
          <p:nvSpPr>
            <p:cNvPr id="51" name="テキスト ボックス 108"/>
            <p:cNvSpPr txBox="1"/>
            <p:nvPr/>
          </p:nvSpPr>
          <p:spPr>
            <a:xfrm>
              <a:off x="-468669" y="104220"/>
              <a:ext cx="1789607" cy="606612"/>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3200" b="1" dirty="0">
                  <a:latin typeface="+mn-ea"/>
                </a:rPr>
                <a:t>５００</a:t>
              </a:r>
              <a:endParaRPr kumimoji="1" lang="en-US" altLang="ja-JP" sz="3200" b="1" dirty="0">
                <a:latin typeface="+mn-ea"/>
              </a:endParaRPr>
            </a:p>
          </p:txBody>
        </p:sp>
        <p:sp>
          <p:nvSpPr>
            <p:cNvPr id="52" name="テキスト ボックス 109"/>
            <p:cNvSpPr txBox="1"/>
            <p:nvPr/>
          </p:nvSpPr>
          <p:spPr>
            <a:xfrm>
              <a:off x="893729" y="313635"/>
              <a:ext cx="1071366" cy="28734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b="1" dirty="0">
                  <a:latin typeface="+mn-ea"/>
                  <a:ea typeface="+mn-ea"/>
                </a:rPr>
                <a:t>円（税込）</a:t>
              </a:r>
            </a:p>
          </p:txBody>
        </p:sp>
      </p:grpSp>
      <p:sp>
        <p:nvSpPr>
          <p:cNvPr id="60" name="正方形/長方形 59"/>
          <p:cNvSpPr/>
          <p:nvPr/>
        </p:nvSpPr>
        <p:spPr>
          <a:xfrm>
            <a:off x="215214" y="3380424"/>
            <a:ext cx="6756251" cy="1233681"/>
          </a:xfrm>
          <a:prstGeom prst="rect">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66" name="テキスト ボックス 65"/>
          <p:cNvSpPr txBox="1"/>
          <p:nvPr/>
        </p:nvSpPr>
        <p:spPr>
          <a:xfrm>
            <a:off x="126994" y="492426"/>
            <a:ext cx="6768291" cy="615553"/>
          </a:xfrm>
          <a:prstGeom prst="rect">
            <a:avLst/>
          </a:prstGeom>
          <a:noFill/>
          <a:ln>
            <a:noFill/>
          </a:ln>
        </p:spPr>
        <p:txBody>
          <a:bodyPr wrap="square" rtlCol="0">
            <a:spAutoFit/>
          </a:bodyPr>
          <a:lstStyle/>
          <a:p>
            <a:r>
              <a:rPr kumimoji="1" lang="ja-JP" altLang="en-US" sz="1600" b="1" dirty="0"/>
              <a:t>　当院では、入院中は療養に専念いただけるよう、入院セットをご案内</a:t>
            </a:r>
            <a:endParaRPr kumimoji="1" lang="en-US" altLang="ja-JP" sz="1600" b="1" dirty="0"/>
          </a:p>
          <a:p>
            <a:r>
              <a:rPr kumimoji="1" lang="ja-JP" altLang="en-US" sz="1600" b="1" dirty="0"/>
              <a:t>いたしますのでお申込みいただきますよう宜しくお願いたします。</a:t>
            </a:r>
            <a:r>
              <a:rPr kumimoji="1" lang="ja-JP" altLang="en-US" dirty="0"/>
              <a:t>　　　　　</a:t>
            </a:r>
            <a:r>
              <a:rPr kumimoji="1" lang="ja-JP" altLang="en-US" sz="1200" dirty="0"/>
              <a:t>　　　　　</a:t>
            </a:r>
            <a:endParaRPr kumimoji="1" lang="en-US" altLang="ja-JP" sz="1200" dirty="0"/>
          </a:p>
        </p:txBody>
      </p:sp>
      <p:sp>
        <p:nvSpPr>
          <p:cNvPr id="69" name="テキスト ボックス 68">
            <a:extLst>
              <a:ext uri="{FF2B5EF4-FFF2-40B4-BE49-F238E27FC236}">
                <a16:creationId xmlns:a16="http://schemas.microsoft.com/office/drawing/2014/main" id="{B15EA20E-8687-4918-A171-7B74EBFE24EB}"/>
              </a:ext>
            </a:extLst>
          </p:cNvPr>
          <p:cNvSpPr txBox="1"/>
          <p:nvPr/>
        </p:nvSpPr>
        <p:spPr>
          <a:xfrm>
            <a:off x="215214" y="1783935"/>
            <a:ext cx="2272190" cy="677108"/>
          </a:xfrm>
          <a:prstGeom prst="rect">
            <a:avLst/>
          </a:prstGeom>
          <a:noFill/>
        </p:spPr>
        <p:txBody>
          <a:bodyPr wrap="square" rtlCol="0">
            <a:spAutoFit/>
          </a:bodyPr>
          <a:lstStyle/>
          <a:p>
            <a:pPr algn="ctr"/>
            <a:r>
              <a:rPr kumimoji="1" lang="en-US" altLang="ja-JP" sz="2400" b="1" dirty="0">
                <a:latin typeface="+mn-ea"/>
              </a:rPr>
              <a:t>A.</a:t>
            </a:r>
            <a:r>
              <a:rPr kumimoji="1" lang="ja-JP" altLang="en-US" sz="2400" b="1" dirty="0">
                <a:latin typeface="+mn-ea"/>
              </a:rPr>
              <a:t>基本セット</a:t>
            </a:r>
            <a:endParaRPr kumimoji="1" lang="en-US" altLang="ja-JP" sz="2400" b="1" dirty="0">
              <a:latin typeface="+mn-ea"/>
            </a:endParaRPr>
          </a:p>
          <a:p>
            <a:pPr algn="ctr"/>
            <a:r>
              <a:rPr kumimoji="1" lang="ja-JP" altLang="en-US" sz="1400" b="1" dirty="0">
                <a:latin typeface="+mn-ea"/>
              </a:rPr>
              <a:t>（衣類・タオルセット）</a:t>
            </a:r>
            <a:endParaRPr kumimoji="1" lang="en-US" altLang="ja-JP" sz="1400" b="1" dirty="0">
              <a:latin typeface="+mn-ea"/>
            </a:endParaRPr>
          </a:p>
        </p:txBody>
      </p:sp>
      <p:sp>
        <p:nvSpPr>
          <p:cNvPr id="75" name="テキスト ボックス 74">
            <a:extLst>
              <a:ext uri="{FF2B5EF4-FFF2-40B4-BE49-F238E27FC236}">
                <a16:creationId xmlns:a16="http://schemas.microsoft.com/office/drawing/2014/main" id="{B15EA20E-8687-4918-A171-7B74EBFE24EB}"/>
              </a:ext>
            </a:extLst>
          </p:cNvPr>
          <p:cNvSpPr txBox="1"/>
          <p:nvPr/>
        </p:nvSpPr>
        <p:spPr>
          <a:xfrm>
            <a:off x="270931" y="6927581"/>
            <a:ext cx="6810069" cy="707886"/>
          </a:xfrm>
          <a:prstGeom prst="rect">
            <a:avLst/>
          </a:prstGeom>
          <a:noFill/>
        </p:spPr>
        <p:txBody>
          <a:bodyPr wrap="square" rtlCol="0">
            <a:spAutoFit/>
          </a:bodyPr>
          <a:lstStyle/>
          <a:p>
            <a:r>
              <a:rPr kumimoji="1" lang="en-US" altLang="ja-JP" sz="2400" b="1" dirty="0">
                <a:latin typeface="+mn-ea"/>
              </a:rPr>
              <a:t>B.</a:t>
            </a:r>
            <a:r>
              <a:rPr kumimoji="1" lang="ja-JP" altLang="en-US" sz="2400" b="1" dirty="0">
                <a:latin typeface="+mn-ea"/>
              </a:rPr>
              <a:t>おむつセット　　　　　</a:t>
            </a:r>
            <a:r>
              <a:rPr kumimoji="1" lang="ja-JP" altLang="en-US" sz="1400" b="1" dirty="0">
                <a:latin typeface="+mn-ea"/>
              </a:rPr>
              <a:t>日額</a:t>
            </a:r>
            <a:r>
              <a:rPr kumimoji="1" lang="ja-JP" altLang="en-US" sz="2400" b="1" dirty="0">
                <a:latin typeface="+mn-ea"/>
              </a:rPr>
              <a:t>  </a:t>
            </a:r>
            <a:r>
              <a:rPr kumimoji="1" lang="ja-JP" altLang="en-US" sz="2800" b="1" dirty="0">
                <a:latin typeface="+mn-ea"/>
              </a:rPr>
              <a:t>３８５円 </a:t>
            </a:r>
            <a:r>
              <a:rPr kumimoji="1" lang="ja-JP" altLang="en-US" sz="1400" b="1" dirty="0">
                <a:latin typeface="+mn-ea"/>
              </a:rPr>
              <a:t>（税込）</a:t>
            </a:r>
            <a:endParaRPr kumimoji="1" lang="en-US" altLang="ja-JP" sz="1400" b="1" dirty="0">
              <a:latin typeface="+mn-ea"/>
            </a:endParaRPr>
          </a:p>
          <a:p>
            <a:r>
              <a:rPr kumimoji="1" lang="ja-JP" altLang="en-US" sz="1200" b="1" dirty="0">
                <a:latin typeface="+mn-ea"/>
              </a:rPr>
              <a:t>～リハビリ時に必要な方向け～　  使用目安 ：　おむつ（１枚</a:t>
            </a:r>
            <a:r>
              <a:rPr kumimoji="1" lang="en-US" altLang="ja-JP" sz="1200" b="1" dirty="0">
                <a:latin typeface="+mn-ea"/>
              </a:rPr>
              <a:t>/</a:t>
            </a:r>
            <a:r>
              <a:rPr kumimoji="1" lang="ja-JP" altLang="en-US" sz="1200" b="1" dirty="0">
                <a:latin typeface="+mn-ea"/>
              </a:rPr>
              <a:t>日）・ パッド（３枚</a:t>
            </a:r>
            <a:r>
              <a:rPr kumimoji="1" lang="en-US" altLang="ja-JP" sz="1200" b="1" dirty="0">
                <a:latin typeface="+mn-ea"/>
              </a:rPr>
              <a:t>/</a:t>
            </a:r>
            <a:r>
              <a:rPr kumimoji="1" lang="ja-JP" altLang="en-US" sz="1200" b="1" dirty="0">
                <a:latin typeface="+mn-ea"/>
              </a:rPr>
              <a:t>日）</a:t>
            </a:r>
            <a:endParaRPr kumimoji="1" lang="en-US" altLang="ja-JP" sz="1200" b="1" dirty="0">
              <a:latin typeface="+mn-ea"/>
            </a:endParaRPr>
          </a:p>
        </p:txBody>
      </p:sp>
      <p:sp>
        <p:nvSpPr>
          <p:cNvPr id="99" name="テキスト ボックス 98"/>
          <p:cNvSpPr txBox="1"/>
          <p:nvPr/>
        </p:nvSpPr>
        <p:spPr>
          <a:xfrm>
            <a:off x="2632570" y="1647642"/>
            <a:ext cx="4337144" cy="1646605"/>
          </a:xfrm>
          <a:prstGeom prst="rect">
            <a:avLst/>
          </a:prstGeom>
          <a:noFill/>
        </p:spPr>
        <p:txBody>
          <a:bodyPr wrap="square" rtlCol="0">
            <a:spAutoFit/>
          </a:bodyPr>
          <a:lstStyle/>
          <a:p>
            <a:r>
              <a:rPr kumimoji="1" lang="ja-JP" altLang="en-US" b="1" dirty="0">
                <a:solidFill>
                  <a:srgbClr val="FFC000"/>
                </a:solidFill>
                <a:latin typeface="+mn-ea"/>
              </a:rPr>
              <a:t>●</a:t>
            </a:r>
            <a:r>
              <a:rPr kumimoji="1" lang="ja-JP" altLang="en-US" sz="2000" b="1" dirty="0">
                <a:latin typeface="+mn-ea"/>
              </a:rPr>
              <a:t>衣　類</a:t>
            </a:r>
            <a:endParaRPr kumimoji="1" lang="en-US" altLang="ja-JP" sz="2000" b="1" dirty="0">
              <a:latin typeface="+mn-ea"/>
            </a:endParaRPr>
          </a:p>
          <a:p>
            <a:r>
              <a:rPr kumimoji="1" lang="ja-JP" altLang="en-US" sz="1200" dirty="0">
                <a:latin typeface="+mn-ea"/>
              </a:rPr>
              <a:t>パジャマ </a:t>
            </a:r>
            <a:r>
              <a:rPr kumimoji="1" lang="en-US" altLang="ja-JP" sz="1200" dirty="0">
                <a:latin typeface="+mn-ea"/>
              </a:rPr>
              <a:t>or </a:t>
            </a:r>
            <a:r>
              <a:rPr kumimoji="1" lang="ja-JP" altLang="en-US" sz="1200" dirty="0">
                <a:latin typeface="+mn-ea"/>
              </a:rPr>
              <a:t>浴衣 </a:t>
            </a:r>
            <a:r>
              <a:rPr kumimoji="1" lang="en-US" altLang="ja-JP" sz="1200" dirty="0">
                <a:latin typeface="+mn-ea"/>
              </a:rPr>
              <a:t>or</a:t>
            </a:r>
            <a:r>
              <a:rPr kumimoji="1" lang="ja-JP" altLang="en-US" sz="1200" dirty="0">
                <a:latin typeface="+mn-ea"/>
              </a:rPr>
              <a:t>つなぎ寝巻き </a:t>
            </a:r>
            <a:r>
              <a:rPr kumimoji="1" lang="en-US" altLang="ja-JP" sz="1200" dirty="0">
                <a:latin typeface="+mn-ea"/>
              </a:rPr>
              <a:t>or </a:t>
            </a:r>
            <a:r>
              <a:rPr kumimoji="1" lang="ja-JP" altLang="en-US" sz="1200" dirty="0">
                <a:latin typeface="+mn-ea"/>
              </a:rPr>
              <a:t>スウェット　、靴下</a:t>
            </a:r>
            <a:endParaRPr kumimoji="1" lang="en-US" altLang="ja-JP" sz="1200" dirty="0">
              <a:latin typeface="+mn-ea"/>
            </a:endParaRPr>
          </a:p>
          <a:p>
            <a:endParaRPr kumimoji="1" lang="en-US" altLang="ja-JP" sz="800" b="1" dirty="0">
              <a:latin typeface="+mn-ea"/>
            </a:endParaRPr>
          </a:p>
          <a:p>
            <a:r>
              <a:rPr kumimoji="1" lang="ja-JP" altLang="en-US" b="1" dirty="0">
                <a:solidFill>
                  <a:srgbClr val="FFC000"/>
                </a:solidFill>
                <a:latin typeface="+mn-ea"/>
              </a:rPr>
              <a:t>●</a:t>
            </a:r>
            <a:r>
              <a:rPr kumimoji="1" lang="ja-JP" altLang="en-US" sz="2000" b="1" dirty="0">
                <a:latin typeface="+mn-ea"/>
              </a:rPr>
              <a:t>タオル類</a:t>
            </a:r>
            <a:endParaRPr kumimoji="1" lang="en-US" altLang="ja-JP" sz="2000" b="1" dirty="0">
              <a:latin typeface="+mn-ea"/>
            </a:endParaRPr>
          </a:p>
          <a:p>
            <a:r>
              <a:rPr kumimoji="1" lang="ja-JP" altLang="en-US" sz="1200" dirty="0">
                <a:latin typeface="+mn-ea"/>
              </a:rPr>
              <a:t>バスタオル・フェイスタオル</a:t>
            </a:r>
            <a:endParaRPr kumimoji="1" lang="en-US" altLang="ja-JP" sz="1200" dirty="0">
              <a:latin typeface="+mn-ea"/>
            </a:endParaRPr>
          </a:p>
          <a:p>
            <a:endParaRPr kumimoji="1" lang="en-US" altLang="ja-JP" sz="800" dirty="0">
              <a:solidFill>
                <a:srgbClr val="FFC000"/>
              </a:solidFill>
              <a:latin typeface="+mn-ea"/>
            </a:endParaRPr>
          </a:p>
          <a:p>
            <a:r>
              <a:rPr kumimoji="1" lang="ja-JP" altLang="en-US" dirty="0">
                <a:solidFill>
                  <a:srgbClr val="FFC000"/>
                </a:solidFill>
                <a:latin typeface="+mn-ea"/>
              </a:rPr>
              <a:t>●</a:t>
            </a:r>
            <a:r>
              <a:rPr kumimoji="1" lang="ja-JP" altLang="en-US" sz="2000" b="1" dirty="0">
                <a:latin typeface="+mn-ea"/>
              </a:rPr>
              <a:t>日用品</a:t>
            </a:r>
            <a:endParaRPr kumimoji="1" lang="en-US" altLang="ja-JP" sz="2000" b="1" dirty="0">
              <a:latin typeface="+mn-ea"/>
            </a:endParaRPr>
          </a:p>
        </p:txBody>
      </p:sp>
      <p:sp>
        <p:nvSpPr>
          <p:cNvPr id="95" name="角丸四角形 94"/>
          <p:cNvSpPr/>
          <p:nvPr/>
        </p:nvSpPr>
        <p:spPr>
          <a:xfrm>
            <a:off x="270931" y="3690500"/>
            <a:ext cx="6630838" cy="893321"/>
          </a:xfrm>
          <a:prstGeom prst="roundRect">
            <a:avLst>
              <a:gd name="adj" fmla="val 18307"/>
            </a:avLst>
          </a:prstGeom>
          <a:solidFill>
            <a:srgbClr val="D9F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4" name="テキスト ボックス 112"/>
          <p:cNvSpPr txBox="1"/>
          <p:nvPr/>
        </p:nvSpPr>
        <p:spPr>
          <a:xfrm>
            <a:off x="350712" y="3737997"/>
            <a:ext cx="6599585" cy="8745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dirty="0">
                <a:latin typeface="+mn-ea"/>
              </a:rPr>
              <a:t>紙コップ・ストロー・割りばし・使い捨てスプーン・使い捨てフォーク・ティッシュ</a:t>
            </a:r>
            <a:endParaRPr kumimoji="1" lang="en-US" altLang="ja-JP" sz="1200" dirty="0">
              <a:latin typeface="+mn-ea"/>
            </a:endParaRPr>
          </a:p>
          <a:p>
            <a:r>
              <a:rPr kumimoji="1" lang="ja-JP" altLang="en-US" sz="1200" dirty="0">
                <a:latin typeface="+mn-ea"/>
              </a:rPr>
              <a:t>ウェットティッシュ・歯ブラシ・歯磨き粉・ヘアブラシ・入れ歯容器・入れ歯洗浄剤</a:t>
            </a:r>
            <a:endParaRPr kumimoji="1" lang="en-US" altLang="ja-JP" sz="1200" dirty="0">
              <a:latin typeface="+mn-ea"/>
            </a:endParaRPr>
          </a:p>
          <a:p>
            <a:r>
              <a:rPr kumimoji="1" lang="ja-JP" altLang="en-US" sz="1200" dirty="0">
                <a:latin typeface="+mn-ea"/>
              </a:rPr>
              <a:t>入れ歯安定剤・吸飲み・イヤホン・食事用エプロン・リンスインシャンプー</a:t>
            </a:r>
            <a:endParaRPr kumimoji="1" lang="en-US" altLang="ja-JP" sz="1200" dirty="0">
              <a:latin typeface="+mn-ea"/>
            </a:endParaRPr>
          </a:p>
          <a:p>
            <a:r>
              <a:rPr kumimoji="1" lang="ja-JP" altLang="en-US" sz="1200" dirty="0">
                <a:latin typeface="+mn-ea"/>
              </a:rPr>
              <a:t>ボディーソープ・杖（レンタル品）・マジックハンド（レンタル品）・靴ベラ（レンタル品）</a:t>
            </a:r>
          </a:p>
        </p:txBody>
      </p:sp>
      <p:sp>
        <p:nvSpPr>
          <p:cNvPr id="105" name="正方形/長方形 104"/>
          <p:cNvSpPr/>
          <p:nvPr/>
        </p:nvSpPr>
        <p:spPr>
          <a:xfrm>
            <a:off x="166617" y="8837324"/>
            <a:ext cx="331334" cy="615884"/>
          </a:xfrm>
          <a:prstGeom prst="rect">
            <a:avLst/>
          </a:prstGeom>
          <a:solidFill>
            <a:srgbClr val="A54E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110" name="テキスト ボックス 67"/>
          <p:cNvSpPr txBox="1"/>
          <p:nvPr/>
        </p:nvSpPr>
        <p:spPr>
          <a:xfrm>
            <a:off x="128916" y="8822828"/>
            <a:ext cx="346249" cy="990450"/>
          </a:xfrm>
          <a:prstGeom prst="rect">
            <a:avLst/>
          </a:prstGeom>
          <a:noFill/>
        </p:spPr>
        <p:style>
          <a:lnRef idx="0">
            <a:scrgbClr r="0" g="0" b="0"/>
          </a:lnRef>
          <a:fillRef idx="0">
            <a:scrgbClr r="0" g="0" b="0"/>
          </a:fillRef>
          <a:effectRef idx="0">
            <a:scrgbClr r="0" g="0" b="0"/>
          </a:effectRef>
          <a:fontRef idx="minor">
            <a:schemeClr val="tx1"/>
          </a:fontRef>
        </p:style>
        <p:txBody>
          <a:bodyPr vert="eaVert"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kumimoji="1" lang="ja-JP" altLang="en-US" sz="1050" dirty="0">
                <a:solidFill>
                  <a:schemeClr val="bg1"/>
                </a:solidFill>
                <a:latin typeface="+mn-ea"/>
              </a:rPr>
              <a:t>ご注意点</a:t>
            </a:r>
          </a:p>
        </p:txBody>
      </p:sp>
      <p:sp>
        <p:nvSpPr>
          <p:cNvPr id="112" name="テキスト ボックス 123"/>
          <p:cNvSpPr txBox="1"/>
          <p:nvPr/>
        </p:nvSpPr>
        <p:spPr>
          <a:xfrm>
            <a:off x="4483671" y="9531198"/>
            <a:ext cx="2646723" cy="33855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600" b="1" dirty="0">
                <a:solidFill>
                  <a:sysClr val="windowText" lastClr="000000"/>
                </a:solidFill>
                <a:latin typeface="+mn-ea"/>
              </a:rPr>
              <a:t>関西医科大学くずは病院</a:t>
            </a:r>
            <a:endParaRPr kumimoji="1" lang="ja-JP" altLang="en-US" sz="1600" b="1" dirty="0">
              <a:ln>
                <a:noFill/>
              </a:ln>
              <a:solidFill>
                <a:sysClr val="windowText" lastClr="000000"/>
              </a:solidFill>
              <a:latin typeface="+mn-ea"/>
            </a:endParaRPr>
          </a:p>
        </p:txBody>
      </p:sp>
      <p:sp>
        <p:nvSpPr>
          <p:cNvPr id="114" name="テキスト ボックス 6"/>
          <p:cNvSpPr txBox="1"/>
          <p:nvPr/>
        </p:nvSpPr>
        <p:spPr>
          <a:xfrm>
            <a:off x="215214" y="9621899"/>
            <a:ext cx="4553691" cy="230832"/>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kumimoji="1" lang="en-US" altLang="ja-JP" sz="900" b="1" dirty="0">
                <a:solidFill>
                  <a:srgbClr val="FF6699"/>
                </a:solidFill>
                <a:latin typeface="+mn-ea"/>
              </a:rPr>
              <a:t>※</a:t>
            </a:r>
            <a:r>
              <a:rPr kumimoji="1" lang="ja-JP" altLang="en-US" sz="900" b="1" dirty="0">
                <a:solidFill>
                  <a:srgbClr val="FF6699"/>
                </a:solidFill>
                <a:latin typeface="+mn-ea"/>
              </a:rPr>
              <a:t>このセット内容及び価格等につきましては、当院のみにおいて適用されます。</a:t>
            </a:r>
            <a:endParaRPr kumimoji="1" lang="ja-JP" altLang="en-US" sz="1200" b="1" dirty="0">
              <a:solidFill>
                <a:srgbClr val="FF6699"/>
              </a:solidFill>
              <a:latin typeface="+mn-ea"/>
            </a:endParaRPr>
          </a:p>
        </p:txBody>
      </p:sp>
      <p:pic>
        <p:nvPicPr>
          <p:cNvPr id="116" name="Picture 2" descr="患者衣 ゆかた型 PG-1400 ナガイレーベン"/>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24112" y="2290156"/>
            <a:ext cx="571844" cy="663224"/>
          </a:xfrm>
          <a:prstGeom prst="rect">
            <a:avLst/>
          </a:prstGeom>
          <a:noFill/>
          <a:extLst>
            <a:ext uri="{909E8E84-426E-40DD-AFC4-6F175D3DCCD1}">
              <a14:hiddenFill xmlns:a14="http://schemas.microsoft.com/office/drawing/2010/main">
                <a:solidFill>
                  <a:srgbClr val="FFFFFF"/>
                </a:solidFill>
              </a14:hiddenFill>
            </a:ext>
          </a:extLst>
        </p:spPr>
      </p:pic>
      <p:sp>
        <p:nvSpPr>
          <p:cNvPr id="122" name="テキスト ボックス 121"/>
          <p:cNvSpPr txBox="1"/>
          <p:nvPr/>
        </p:nvSpPr>
        <p:spPr>
          <a:xfrm>
            <a:off x="4709983" y="3039557"/>
            <a:ext cx="2134906" cy="230832"/>
          </a:xfrm>
          <a:prstGeom prst="rect">
            <a:avLst/>
          </a:prstGeom>
          <a:noFill/>
        </p:spPr>
        <p:txBody>
          <a:bodyPr wrap="square" rtlCol="0">
            <a:spAutoFit/>
          </a:bodyPr>
          <a:lstStyle/>
          <a:p>
            <a:r>
              <a:rPr kumimoji="1" lang="ja-JP" altLang="en-US" sz="900" dirty="0"/>
              <a:t>　パジャマ　　浴　衣　　　タオル</a:t>
            </a:r>
            <a:endParaRPr kumimoji="1" lang="en-US" altLang="ja-JP" sz="900" dirty="0"/>
          </a:p>
        </p:txBody>
      </p:sp>
      <p:sp>
        <p:nvSpPr>
          <p:cNvPr id="54" name="テキスト ボックス 54"/>
          <p:cNvSpPr txBox="1"/>
          <p:nvPr/>
        </p:nvSpPr>
        <p:spPr>
          <a:xfrm>
            <a:off x="406081" y="8891537"/>
            <a:ext cx="6913570" cy="589238"/>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kumimoji="1" lang="ja-JP" altLang="en-US" sz="1000" dirty="0">
                <a:latin typeface="游ゴシック" panose="020B0400000000000000" pitchFamily="50" charset="-128"/>
                <a:ea typeface="游ゴシック" panose="020B0400000000000000" pitchFamily="50" charset="-128"/>
              </a:rPr>
              <a:t>・</a:t>
            </a:r>
            <a:r>
              <a:rPr kumimoji="1" lang="ja-JP" altLang="en-US" sz="1000" dirty="0">
                <a:latin typeface="+mn-ea"/>
              </a:rPr>
              <a:t>患者さんの排泄状況に合わせて、病院側でセット変更をさせていただく場合がございます。ご了承ください。</a:t>
            </a:r>
            <a:endParaRPr kumimoji="1" lang="en-US" altLang="ja-JP" sz="1000" dirty="0">
              <a:latin typeface="+mn-ea"/>
            </a:endParaRPr>
          </a:p>
          <a:p>
            <a:pPr algn="l"/>
            <a:r>
              <a:rPr kumimoji="1" lang="ja-JP" altLang="en-US" sz="1000" dirty="0">
                <a:latin typeface="+mn-ea"/>
              </a:rPr>
              <a:t>・病院指定業者とご利用者様の直接契約のため、請求書は株式会社トーカイより送付致します。</a:t>
            </a:r>
            <a:endParaRPr kumimoji="1" lang="en-US" altLang="ja-JP" sz="1000" dirty="0">
              <a:latin typeface="+mn-ea"/>
            </a:endParaRPr>
          </a:p>
          <a:p>
            <a:pPr algn="l"/>
            <a:r>
              <a:rPr kumimoji="1" lang="ja-JP" altLang="en-US" sz="1000" dirty="0">
                <a:latin typeface="+mn-ea"/>
              </a:rPr>
              <a:t>・お支払い方法につきましては、裏面をご覧ください。</a:t>
            </a:r>
          </a:p>
        </p:txBody>
      </p:sp>
      <p:sp>
        <p:nvSpPr>
          <p:cNvPr id="56" name="テキスト ボックス 24"/>
          <p:cNvSpPr txBox="1"/>
          <p:nvPr/>
        </p:nvSpPr>
        <p:spPr>
          <a:xfrm>
            <a:off x="150204" y="4706582"/>
            <a:ext cx="6600264" cy="297065"/>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en-US" altLang="ja-JP" sz="1000" dirty="0">
                <a:solidFill>
                  <a:srgbClr val="FF0000"/>
                </a:solidFill>
                <a:latin typeface="+mn-ea"/>
              </a:rPr>
              <a:t>※</a:t>
            </a:r>
            <a:r>
              <a:rPr kumimoji="1" lang="ja-JP" altLang="en-US" sz="1000" dirty="0">
                <a:solidFill>
                  <a:srgbClr val="FF0000"/>
                </a:solidFill>
                <a:latin typeface="+mn-ea"/>
              </a:rPr>
              <a:t>配布は毎日行われません。入院中必要に応じてお渡しします。詳しくはスタッフまでお問合せください。</a:t>
            </a:r>
          </a:p>
        </p:txBody>
      </p:sp>
      <p:pic>
        <p:nvPicPr>
          <p:cNvPr id="47" name="図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5317" y="2339091"/>
            <a:ext cx="602624" cy="602624"/>
          </a:xfrm>
          <a:prstGeom prst="rect">
            <a:avLst/>
          </a:prstGeom>
        </p:spPr>
      </p:pic>
      <p:pic>
        <p:nvPicPr>
          <p:cNvPr id="48" name="図 4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87789" y="2500000"/>
            <a:ext cx="657100" cy="397620"/>
          </a:xfrm>
          <a:prstGeom prst="rect">
            <a:avLst/>
          </a:prstGeom>
        </p:spPr>
      </p:pic>
      <p:sp>
        <p:nvSpPr>
          <p:cNvPr id="53" name="テキスト ボックス 101"/>
          <p:cNvSpPr txBox="1"/>
          <p:nvPr/>
        </p:nvSpPr>
        <p:spPr>
          <a:xfrm>
            <a:off x="2797176" y="3374959"/>
            <a:ext cx="2131380" cy="42912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600" b="1" dirty="0">
                <a:solidFill>
                  <a:schemeClr val="bg1"/>
                </a:solidFill>
                <a:latin typeface="+mn-ea"/>
              </a:rPr>
              <a:t>日用品の内容</a:t>
            </a:r>
          </a:p>
        </p:txBody>
      </p:sp>
      <p:sp>
        <p:nvSpPr>
          <p:cNvPr id="57" name="正方形/長方形 56"/>
          <p:cNvSpPr/>
          <p:nvPr/>
        </p:nvSpPr>
        <p:spPr>
          <a:xfrm>
            <a:off x="181289" y="7692687"/>
            <a:ext cx="6824100" cy="742497"/>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B15EA20E-8687-4918-A171-7B74EBFE24EB}"/>
              </a:ext>
            </a:extLst>
          </p:cNvPr>
          <p:cNvSpPr txBox="1"/>
          <p:nvPr/>
        </p:nvSpPr>
        <p:spPr>
          <a:xfrm>
            <a:off x="159645" y="7720341"/>
            <a:ext cx="6810069" cy="707886"/>
          </a:xfrm>
          <a:prstGeom prst="rect">
            <a:avLst/>
          </a:prstGeom>
          <a:noFill/>
        </p:spPr>
        <p:txBody>
          <a:bodyPr wrap="square" rtlCol="0">
            <a:spAutoFit/>
          </a:bodyPr>
          <a:lstStyle/>
          <a:p>
            <a:r>
              <a:rPr kumimoji="1" lang="en-US" altLang="ja-JP" sz="2400" b="1" dirty="0">
                <a:latin typeface="+mn-ea"/>
              </a:rPr>
              <a:t> C.</a:t>
            </a:r>
            <a:r>
              <a:rPr kumimoji="1" lang="ja-JP" altLang="en-US" sz="2400" b="1" dirty="0">
                <a:latin typeface="+mn-ea"/>
              </a:rPr>
              <a:t>おむつセット　　  　 　 </a:t>
            </a:r>
            <a:r>
              <a:rPr kumimoji="1" lang="ja-JP" altLang="en-US" sz="1400" b="1" dirty="0">
                <a:latin typeface="+mn-ea"/>
              </a:rPr>
              <a:t>日額</a:t>
            </a:r>
            <a:r>
              <a:rPr kumimoji="1" lang="ja-JP" altLang="en-US" sz="2400" b="1" dirty="0">
                <a:latin typeface="+mn-ea"/>
              </a:rPr>
              <a:t>  </a:t>
            </a:r>
            <a:r>
              <a:rPr kumimoji="1" lang="ja-JP" altLang="en-US" sz="2800" b="1" dirty="0">
                <a:latin typeface="+mn-ea"/>
              </a:rPr>
              <a:t>６００円 </a:t>
            </a:r>
            <a:r>
              <a:rPr kumimoji="1" lang="ja-JP" altLang="en-US" sz="1400" b="1" dirty="0">
                <a:latin typeface="+mn-ea"/>
              </a:rPr>
              <a:t>（税込）</a:t>
            </a:r>
            <a:endParaRPr kumimoji="1" lang="en-US" altLang="ja-JP" sz="1400" b="1" dirty="0">
              <a:latin typeface="+mn-ea"/>
            </a:endParaRPr>
          </a:p>
          <a:p>
            <a:r>
              <a:rPr kumimoji="1" lang="ja-JP" altLang="en-US" sz="1200" b="1" dirty="0">
                <a:latin typeface="+mn-ea"/>
              </a:rPr>
              <a:t>  ～定期的に必要な方向け～　　　 </a:t>
            </a:r>
            <a:r>
              <a:rPr kumimoji="1" lang="en-US" altLang="ja-JP" sz="1200" b="1" dirty="0">
                <a:latin typeface="+mn-ea"/>
              </a:rPr>
              <a:t> </a:t>
            </a:r>
            <a:r>
              <a:rPr kumimoji="1" lang="ja-JP" altLang="en-US" sz="1200" b="1" dirty="0">
                <a:latin typeface="+mn-ea"/>
              </a:rPr>
              <a:t>使用目安 ：    おむつ（２枚</a:t>
            </a:r>
            <a:r>
              <a:rPr kumimoji="1" lang="en-US" altLang="ja-JP" sz="1200" b="1" dirty="0">
                <a:latin typeface="+mn-ea"/>
              </a:rPr>
              <a:t>/</a:t>
            </a:r>
            <a:r>
              <a:rPr kumimoji="1" lang="ja-JP" altLang="en-US" sz="1200" b="1" dirty="0">
                <a:latin typeface="+mn-ea"/>
              </a:rPr>
              <a:t>日）・ パッド（６枚</a:t>
            </a:r>
            <a:r>
              <a:rPr kumimoji="1" lang="en-US" altLang="ja-JP" sz="1200" b="1" dirty="0">
                <a:latin typeface="+mn-ea"/>
              </a:rPr>
              <a:t>/</a:t>
            </a:r>
            <a:r>
              <a:rPr kumimoji="1" lang="ja-JP" altLang="en-US" sz="1200" b="1" dirty="0">
                <a:latin typeface="+mn-ea"/>
              </a:rPr>
              <a:t>日）</a:t>
            </a:r>
            <a:endParaRPr kumimoji="1" lang="en-US" altLang="ja-JP" sz="1200" b="1" dirty="0">
              <a:latin typeface="+mn-ea"/>
            </a:endParaRPr>
          </a:p>
        </p:txBody>
      </p:sp>
      <p:sp>
        <p:nvSpPr>
          <p:cNvPr id="59" name="正方形/長方形 58"/>
          <p:cNvSpPr/>
          <p:nvPr/>
        </p:nvSpPr>
        <p:spPr>
          <a:xfrm>
            <a:off x="195657" y="6186611"/>
            <a:ext cx="6816917" cy="643225"/>
          </a:xfrm>
          <a:prstGeom prst="rect">
            <a:avLst/>
          </a:prstGeom>
          <a:solidFill>
            <a:schemeClr val="accent6">
              <a:lumMod val="75000"/>
            </a:schemeClr>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61" name="テキスト ボックス 101"/>
          <p:cNvSpPr txBox="1"/>
          <p:nvPr/>
        </p:nvSpPr>
        <p:spPr>
          <a:xfrm>
            <a:off x="1964712" y="6203655"/>
            <a:ext cx="3338999" cy="42912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2000" b="1" dirty="0">
                <a:solidFill>
                  <a:schemeClr val="bg1"/>
                </a:solidFill>
                <a:latin typeface="+mn-ea"/>
              </a:rPr>
              <a:t>おむつセットメニュー単価</a:t>
            </a:r>
            <a:endParaRPr kumimoji="1" lang="en-US" altLang="ja-JP" sz="1400" b="1" dirty="0">
              <a:solidFill>
                <a:schemeClr val="bg1"/>
              </a:solidFill>
              <a:latin typeface="+mn-ea"/>
            </a:endParaRPr>
          </a:p>
          <a:p>
            <a:endParaRPr kumimoji="1" lang="ja-JP" altLang="en-US" sz="2000" b="1" dirty="0">
              <a:solidFill>
                <a:schemeClr val="bg1"/>
              </a:solidFill>
              <a:latin typeface="+mn-ea"/>
            </a:endParaRPr>
          </a:p>
        </p:txBody>
      </p:sp>
      <p:sp>
        <p:nvSpPr>
          <p:cNvPr id="63" name="正方形/長方形 62"/>
          <p:cNvSpPr/>
          <p:nvPr/>
        </p:nvSpPr>
        <p:spPr>
          <a:xfrm flipV="1">
            <a:off x="365481" y="3065068"/>
            <a:ext cx="2088745" cy="64329"/>
          </a:xfrm>
          <a:prstGeom prst="rect">
            <a:avLst/>
          </a:prstGeom>
          <a:gradFill>
            <a:gsLst>
              <a:gs pos="0">
                <a:schemeClr val="bg1"/>
              </a:gs>
              <a:gs pos="80000">
                <a:srgbClr val="ABE3FF"/>
              </a:gs>
              <a:gs pos="24000">
                <a:srgbClr val="ABE3FF"/>
              </a:gs>
              <a:gs pos="10000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2" name="加算 1"/>
          <p:cNvSpPr/>
          <p:nvPr/>
        </p:nvSpPr>
        <p:spPr>
          <a:xfrm>
            <a:off x="3301250" y="5491661"/>
            <a:ext cx="665921" cy="680398"/>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101"/>
          <p:cNvSpPr txBox="1"/>
          <p:nvPr/>
        </p:nvSpPr>
        <p:spPr>
          <a:xfrm>
            <a:off x="264460" y="6551983"/>
            <a:ext cx="6885717" cy="429125"/>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400" b="1" dirty="0">
                <a:solidFill>
                  <a:schemeClr val="bg1"/>
                </a:solidFill>
                <a:latin typeface="+mn-ea"/>
              </a:rPr>
              <a:t>基本セットにお申込みいただいた患者様のみ下記おむつセットがご利用可能です。</a:t>
            </a:r>
            <a:endParaRPr kumimoji="1" lang="en-US" altLang="ja-JP" sz="1400" b="1" dirty="0">
              <a:solidFill>
                <a:schemeClr val="bg1"/>
              </a:solidFill>
              <a:latin typeface="+mn-ea"/>
            </a:endParaRPr>
          </a:p>
          <a:p>
            <a:endParaRPr kumimoji="1" lang="ja-JP" altLang="en-US" sz="2000" b="1" dirty="0">
              <a:solidFill>
                <a:schemeClr val="bg1"/>
              </a:solidFill>
              <a:latin typeface="+mn-ea"/>
            </a:endParaRPr>
          </a:p>
        </p:txBody>
      </p:sp>
      <p:sp>
        <p:nvSpPr>
          <p:cNvPr id="39" name="テキスト ボックス 101"/>
          <p:cNvSpPr txBox="1"/>
          <p:nvPr/>
        </p:nvSpPr>
        <p:spPr>
          <a:xfrm>
            <a:off x="129204" y="8499104"/>
            <a:ext cx="6885717" cy="28100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en-US" altLang="ja-JP" sz="1150" b="1" dirty="0">
                <a:solidFill>
                  <a:srgbClr val="FF0000"/>
                </a:solidFill>
                <a:latin typeface="+mn-ea"/>
              </a:rPr>
              <a:t>※</a:t>
            </a:r>
            <a:r>
              <a:rPr kumimoji="1" lang="ja-JP" altLang="en-US" sz="1150" b="1" dirty="0">
                <a:solidFill>
                  <a:srgbClr val="FF0000"/>
                </a:solidFill>
                <a:latin typeface="+mn-ea"/>
              </a:rPr>
              <a:t>おむつセットのみのお申込みは出来ません。ご利用の方は、基本セットと合わせてお申込み下さい。</a:t>
            </a:r>
            <a:endParaRPr kumimoji="1" lang="en-US" altLang="ja-JP" sz="1150" b="1" dirty="0">
              <a:solidFill>
                <a:srgbClr val="FF0000"/>
              </a:solidFill>
              <a:latin typeface="+mn-ea"/>
            </a:endParaRPr>
          </a:p>
          <a:p>
            <a:endParaRPr kumimoji="1" lang="ja-JP" altLang="en-US" sz="2000" b="1" dirty="0">
              <a:solidFill>
                <a:schemeClr val="bg1"/>
              </a:solidFill>
              <a:latin typeface="+mn-ea"/>
            </a:endParaRPr>
          </a:p>
        </p:txBody>
      </p:sp>
    </p:spTree>
    <p:extLst>
      <p:ext uri="{BB962C8B-B14F-4D97-AF65-F5344CB8AC3E}">
        <p14:creationId xmlns:p14="http://schemas.microsoft.com/office/powerpoint/2010/main" val="3334538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420173" y="6918671"/>
            <a:ext cx="2804032" cy="990396"/>
          </a:xfrm>
          <a:prstGeom prst="rect">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31" name="正方形/長方形 30"/>
          <p:cNvSpPr/>
          <p:nvPr/>
        </p:nvSpPr>
        <p:spPr>
          <a:xfrm>
            <a:off x="420173" y="5229833"/>
            <a:ext cx="2804032" cy="1650185"/>
          </a:xfrm>
          <a:prstGeom prst="rect">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48" name="テキスト ボックス 70"/>
          <p:cNvSpPr txBox="1"/>
          <p:nvPr/>
        </p:nvSpPr>
        <p:spPr>
          <a:xfrm>
            <a:off x="349117" y="510279"/>
            <a:ext cx="4801314" cy="1200329"/>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3600" b="1" dirty="0">
                <a:ln>
                  <a:noFill/>
                </a:ln>
                <a:solidFill>
                  <a:sysClr val="windowText" lastClr="000000"/>
                </a:solidFill>
                <a:latin typeface="+mn-ea"/>
              </a:rPr>
              <a:t>ご利用料金</a:t>
            </a:r>
            <a:endParaRPr kumimoji="1" lang="en-US" altLang="ja-JP" sz="3600" b="1" dirty="0">
              <a:ln>
                <a:noFill/>
              </a:ln>
              <a:solidFill>
                <a:sysClr val="windowText" lastClr="000000"/>
              </a:solidFill>
              <a:latin typeface="+mn-ea"/>
            </a:endParaRPr>
          </a:p>
          <a:p>
            <a:r>
              <a:rPr kumimoji="1" lang="ja-JP" altLang="en-US" sz="3600" b="1" dirty="0">
                <a:ln>
                  <a:noFill/>
                </a:ln>
                <a:solidFill>
                  <a:sysClr val="windowText" lastClr="000000"/>
                </a:solidFill>
                <a:latin typeface="+mn-ea"/>
              </a:rPr>
              <a:t>お支払い方法のご案内</a:t>
            </a:r>
          </a:p>
        </p:txBody>
      </p:sp>
      <p:pic>
        <p:nvPicPr>
          <p:cNvPr id="49" name="図 48"/>
          <p:cNvPicPr>
            <a:picLocks noChangeAspect="1"/>
          </p:cNvPicPr>
          <p:nvPr/>
        </p:nvPicPr>
        <p:blipFill rotWithShape="1">
          <a:blip r:embed="rId2" cstate="print">
            <a:extLst>
              <a:ext uri="{28A0092B-C50C-407E-A947-70E740481C1C}">
                <a14:useLocalDpi xmlns:a14="http://schemas.microsoft.com/office/drawing/2010/main" val="0"/>
              </a:ext>
            </a:extLst>
          </a:blip>
          <a:srcRect l="19756" r="9301"/>
          <a:stretch/>
        </p:blipFill>
        <p:spPr>
          <a:xfrm flipH="1">
            <a:off x="5264655" y="354285"/>
            <a:ext cx="1338974" cy="1282039"/>
          </a:xfrm>
          <a:prstGeom prst="rect">
            <a:avLst/>
          </a:prstGeom>
        </p:spPr>
      </p:pic>
      <p:sp>
        <p:nvSpPr>
          <p:cNvPr id="50" name="テキスト ボックス 77"/>
          <p:cNvSpPr txBox="1"/>
          <p:nvPr/>
        </p:nvSpPr>
        <p:spPr>
          <a:xfrm>
            <a:off x="349117" y="1752516"/>
            <a:ext cx="6236030" cy="10156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dirty="0">
                <a:latin typeface="+mn-ea"/>
              </a:rPr>
              <a:t>　ご請求書は入院日数に応じて月末締めで、ご利用月翌月の中旬頃、申込書にご記入いただいた住所宛に郵送いたします。（ご利用が複数月にわたる場合は、毎月末までのご利用分を翌月ご請求させていただきますので、毎月お支払いくださいますようお願いいたします。）</a:t>
            </a:r>
          </a:p>
          <a:p>
            <a:r>
              <a:rPr kumimoji="1" lang="en-US" altLang="ja-JP" sz="1200" dirty="0">
                <a:solidFill>
                  <a:srgbClr val="FF0000"/>
                </a:solidFill>
                <a:latin typeface="+mn-ea"/>
              </a:rPr>
              <a:t>※</a:t>
            </a:r>
            <a:r>
              <a:rPr kumimoji="1" lang="ja-JP" altLang="en-US" sz="1200" dirty="0">
                <a:solidFill>
                  <a:srgbClr val="FF0000"/>
                </a:solidFill>
                <a:latin typeface="+mn-ea"/>
              </a:rPr>
              <a:t>入院費・治療費とは別のお支払いとなります。</a:t>
            </a:r>
            <a:endParaRPr kumimoji="1" lang="en-US" altLang="ja-JP" sz="1200" dirty="0">
              <a:solidFill>
                <a:srgbClr val="FF0000"/>
              </a:solidFill>
              <a:latin typeface="+mn-ea"/>
            </a:endParaRPr>
          </a:p>
        </p:txBody>
      </p:sp>
      <p:pic>
        <p:nvPicPr>
          <p:cNvPr id="51" name="図 50"/>
          <p:cNvPicPr>
            <a:picLocks noChangeAspect="1"/>
          </p:cNvPicPr>
          <p:nvPr/>
        </p:nvPicPr>
        <p:blipFill>
          <a:blip r:embed="rId3"/>
          <a:stretch>
            <a:fillRect/>
          </a:stretch>
        </p:blipFill>
        <p:spPr>
          <a:xfrm>
            <a:off x="3376797" y="3404713"/>
            <a:ext cx="3468981" cy="4608636"/>
          </a:xfrm>
          <a:prstGeom prst="rect">
            <a:avLst/>
          </a:prstGeom>
        </p:spPr>
      </p:pic>
      <p:sp>
        <p:nvSpPr>
          <p:cNvPr id="54" name="正方形/長方形 53"/>
          <p:cNvSpPr/>
          <p:nvPr/>
        </p:nvSpPr>
        <p:spPr>
          <a:xfrm>
            <a:off x="420173" y="3513716"/>
            <a:ext cx="2804032" cy="1650185"/>
          </a:xfrm>
          <a:prstGeom prst="rect">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050"/>
          </a:p>
        </p:txBody>
      </p:sp>
      <p:sp>
        <p:nvSpPr>
          <p:cNvPr id="55" name="テキスト ボックス 79"/>
          <p:cNvSpPr txBox="1"/>
          <p:nvPr/>
        </p:nvSpPr>
        <p:spPr>
          <a:xfrm>
            <a:off x="635760" y="3630646"/>
            <a:ext cx="2492478" cy="1384995"/>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dirty="0">
                <a:latin typeface="+mn-ea"/>
              </a:rPr>
              <a:t>請求書送付時に「払込取扱票」を同封させて頂きます。</a:t>
            </a:r>
            <a:endParaRPr kumimoji="1" lang="en-US" altLang="ja-JP" sz="1200" dirty="0">
              <a:latin typeface="+mn-ea"/>
            </a:endParaRPr>
          </a:p>
          <a:p>
            <a:endParaRPr kumimoji="1" lang="ja-JP" altLang="en-US" sz="1200" dirty="0">
              <a:latin typeface="+mn-ea"/>
            </a:endParaRPr>
          </a:p>
          <a:p>
            <a:r>
              <a:rPr kumimoji="1" lang="ja-JP" altLang="en-US" sz="1200" dirty="0">
                <a:latin typeface="+mn-ea"/>
              </a:rPr>
              <a:t>お手元に届きましたら、期限内（月末）にお近くの　コンビニエンスストアや郵便局でお支払いをお願い致します。</a:t>
            </a:r>
          </a:p>
        </p:txBody>
      </p:sp>
      <p:sp>
        <p:nvSpPr>
          <p:cNvPr id="56" name="円/楕円 55"/>
          <p:cNvSpPr/>
          <p:nvPr/>
        </p:nvSpPr>
        <p:spPr>
          <a:xfrm>
            <a:off x="515944" y="3688013"/>
            <a:ext cx="170835" cy="165847"/>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7" name="円/楕円 56"/>
          <p:cNvSpPr/>
          <p:nvPr/>
        </p:nvSpPr>
        <p:spPr>
          <a:xfrm>
            <a:off x="515944" y="4212679"/>
            <a:ext cx="182900" cy="156964"/>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7" name="テキスト ボックス 85"/>
          <p:cNvSpPr txBox="1"/>
          <p:nvPr/>
        </p:nvSpPr>
        <p:spPr>
          <a:xfrm>
            <a:off x="387255" y="8044440"/>
            <a:ext cx="6322574" cy="461665"/>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en-US" altLang="ja-JP" sz="1200" dirty="0">
                <a:solidFill>
                  <a:srgbClr val="FF0000"/>
                </a:solidFill>
                <a:latin typeface="+mn-ea"/>
              </a:rPr>
              <a:t>※</a:t>
            </a:r>
            <a:r>
              <a:rPr kumimoji="1" lang="ja-JP" altLang="en-US" sz="1200" dirty="0">
                <a:solidFill>
                  <a:srgbClr val="FF0000"/>
                </a:solidFill>
                <a:latin typeface="+mn-ea"/>
              </a:rPr>
              <a:t>入院セットは病院指定業者との直接契約になりますので、ご不明点がございましたら</a:t>
            </a:r>
            <a:endParaRPr kumimoji="1" lang="en-US" altLang="ja-JP" sz="1200" dirty="0">
              <a:solidFill>
                <a:srgbClr val="FF0000"/>
              </a:solidFill>
              <a:latin typeface="+mn-ea"/>
            </a:endParaRPr>
          </a:p>
          <a:p>
            <a:r>
              <a:rPr kumimoji="1" lang="ja-JP" altLang="en-US" sz="1200" dirty="0">
                <a:solidFill>
                  <a:srgbClr val="FF0000"/>
                </a:solidFill>
                <a:latin typeface="+mn-ea"/>
              </a:rPr>
              <a:t>　下記連絡先までお問合せください。</a:t>
            </a:r>
          </a:p>
        </p:txBody>
      </p:sp>
      <p:sp>
        <p:nvSpPr>
          <p:cNvPr id="26" name="角丸四角形 25"/>
          <p:cNvSpPr/>
          <p:nvPr/>
        </p:nvSpPr>
        <p:spPr>
          <a:xfrm>
            <a:off x="279295" y="2760079"/>
            <a:ext cx="6334123" cy="539445"/>
          </a:xfrm>
          <a:prstGeom prst="roundRect">
            <a:avLst>
              <a:gd name="adj" fmla="val 4791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27" name="テキスト ボックス 78"/>
          <p:cNvSpPr txBox="1"/>
          <p:nvPr/>
        </p:nvSpPr>
        <p:spPr>
          <a:xfrm>
            <a:off x="1122237" y="2802356"/>
            <a:ext cx="4852610" cy="49244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2600" b="1" dirty="0">
                <a:ln>
                  <a:noFill/>
                </a:ln>
                <a:solidFill>
                  <a:schemeClr val="bg1"/>
                </a:solidFill>
                <a:latin typeface="+mn-ea"/>
              </a:rPr>
              <a:t>コンビニ・郵便局でのお支払い</a:t>
            </a:r>
          </a:p>
        </p:txBody>
      </p:sp>
      <p:sp>
        <p:nvSpPr>
          <p:cNvPr id="28" name="テキスト ボックス 84"/>
          <p:cNvSpPr txBox="1"/>
          <p:nvPr/>
        </p:nvSpPr>
        <p:spPr>
          <a:xfrm>
            <a:off x="653654" y="5328965"/>
            <a:ext cx="2492478" cy="1384995"/>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dirty="0">
                <a:latin typeface="+mn-ea"/>
              </a:rPr>
              <a:t>料金は日額制のため、使用枚数ではなく入院日数でのご請求になります。</a:t>
            </a:r>
            <a:endParaRPr kumimoji="1" lang="en-US" altLang="ja-JP" sz="1200" dirty="0">
              <a:latin typeface="+mn-ea"/>
            </a:endParaRPr>
          </a:p>
          <a:p>
            <a:endParaRPr kumimoji="1" lang="ja-JP" altLang="en-US" sz="1200" dirty="0">
              <a:latin typeface="+mn-ea"/>
            </a:endParaRPr>
          </a:p>
          <a:p>
            <a:r>
              <a:rPr kumimoji="1" lang="ja-JP" altLang="en-US" sz="1200" dirty="0">
                <a:latin typeface="+mn-ea"/>
              </a:rPr>
              <a:t>午前</a:t>
            </a:r>
            <a:r>
              <a:rPr kumimoji="1" lang="en-US" altLang="ja-JP" sz="1200" dirty="0">
                <a:latin typeface="+mn-ea"/>
              </a:rPr>
              <a:t>0</a:t>
            </a:r>
            <a:r>
              <a:rPr kumimoji="1" lang="ja-JP" altLang="en-US" sz="1200" dirty="0">
                <a:latin typeface="+mn-ea"/>
              </a:rPr>
              <a:t>時を境に計算致しますので、午前中の退院であっても１日分の料金が発生致します。</a:t>
            </a:r>
          </a:p>
        </p:txBody>
      </p:sp>
      <p:sp>
        <p:nvSpPr>
          <p:cNvPr id="30" name="テキスト ボックス 85"/>
          <p:cNvSpPr txBox="1"/>
          <p:nvPr/>
        </p:nvSpPr>
        <p:spPr>
          <a:xfrm>
            <a:off x="686778" y="7034649"/>
            <a:ext cx="2556293" cy="810906"/>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200" dirty="0">
                <a:latin typeface="+mn-ea"/>
              </a:rPr>
              <a:t>裏面各種セットは運営会社との</a:t>
            </a:r>
            <a:endParaRPr kumimoji="1" lang="en-US" altLang="ja-JP" sz="1200" dirty="0">
              <a:latin typeface="+mn-ea"/>
            </a:endParaRPr>
          </a:p>
          <a:p>
            <a:r>
              <a:rPr kumimoji="1" lang="ja-JP" altLang="en-US" sz="1200" dirty="0">
                <a:latin typeface="+mn-ea"/>
              </a:rPr>
              <a:t>直接契約になりますので、ご不明点は下記連絡先までお問合せください。</a:t>
            </a:r>
          </a:p>
        </p:txBody>
      </p:sp>
      <p:sp>
        <p:nvSpPr>
          <p:cNvPr id="32" name="円/楕円 56"/>
          <p:cNvSpPr/>
          <p:nvPr/>
        </p:nvSpPr>
        <p:spPr>
          <a:xfrm>
            <a:off x="509911" y="5365756"/>
            <a:ext cx="182900" cy="156964"/>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3" name="円/楕円 56"/>
          <p:cNvSpPr/>
          <p:nvPr/>
        </p:nvSpPr>
        <p:spPr>
          <a:xfrm>
            <a:off x="526848" y="6065485"/>
            <a:ext cx="182900" cy="156964"/>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5" name="円/楕円 56"/>
          <p:cNvSpPr/>
          <p:nvPr/>
        </p:nvSpPr>
        <p:spPr>
          <a:xfrm>
            <a:off x="503879" y="7071032"/>
            <a:ext cx="182900" cy="156964"/>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8" name="正方形/長方形 37"/>
          <p:cNvSpPr/>
          <p:nvPr/>
        </p:nvSpPr>
        <p:spPr>
          <a:xfrm>
            <a:off x="44144" y="10542"/>
            <a:ext cx="7155170" cy="10070084"/>
          </a:xfrm>
          <a:prstGeom prst="rect">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2" name="グループ化 1">
            <a:extLst>
              <a:ext uri="{FF2B5EF4-FFF2-40B4-BE49-F238E27FC236}">
                <a16:creationId xmlns:a16="http://schemas.microsoft.com/office/drawing/2014/main" id="{E428993B-D1DD-6068-51C0-8DF5026BD6B5}"/>
              </a:ext>
            </a:extLst>
          </p:cNvPr>
          <p:cNvGrpSpPr/>
          <p:nvPr/>
        </p:nvGrpSpPr>
        <p:grpSpPr>
          <a:xfrm>
            <a:off x="298486" y="8471590"/>
            <a:ext cx="7048783" cy="1837938"/>
            <a:chOff x="0" y="0"/>
            <a:chExt cx="7505700" cy="1970723"/>
          </a:xfrm>
        </p:grpSpPr>
        <p:grpSp>
          <p:nvGrpSpPr>
            <p:cNvPr id="3" name="グループ化 2">
              <a:extLst>
                <a:ext uri="{FF2B5EF4-FFF2-40B4-BE49-F238E27FC236}">
                  <a16:creationId xmlns:a16="http://schemas.microsoft.com/office/drawing/2014/main" id="{DE31F401-C66D-19F0-4B44-4A019A8B2104}"/>
                </a:ext>
              </a:extLst>
            </p:cNvPr>
            <p:cNvGrpSpPr/>
            <p:nvPr/>
          </p:nvGrpSpPr>
          <p:grpSpPr>
            <a:xfrm>
              <a:off x="0" y="0"/>
              <a:ext cx="7505700" cy="1970723"/>
              <a:chOff x="0" y="0"/>
              <a:chExt cx="7505700" cy="1970723"/>
            </a:xfrm>
          </p:grpSpPr>
          <p:pic>
            <p:nvPicPr>
              <p:cNvPr id="5" name="図 4">
                <a:extLst>
                  <a:ext uri="{FF2B5EF4-FFF2-40B4-BE49-F238E27FC236}">
                    <a16:creationId xmlns:a16="http://schemas.microsoft.com/office/drawing/2014/main" id="{D76938E1-A9E7-F467-697B-5105B1963CF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74821"/>
              <a:stretch/>
            </p:blipFill>
            <p:spPr>
              <a:xfrm>
                <a:off x="0" y="0"/>
                <a:ext cx="7058039" cy="1631325"/>
              </a:xfrm>
              <a:prstGeom prst="rect">
                <a:avLst/>
              </a:prstGeom>
            </p:spPr>
          </p:pic>
          <p:grpSp>
            <p:nvGrpSpPr>
              <p:cNvPr id="6" name="グループ化 5">
                <a:extLst>
                  <a:ext uri="{FF2B5EF4-FFF2-40B4-BE49-F238E27FC236}">
                    <a16:creationId xmlns:a16="http://schemas.microsoft.com/office/drawing/2014/main" id="{B195A396-38DD-3FFC-9800-AC638F9A8AC9}"/>
                  </a:ext>
                </a:extLst>
              </p:cNvPr>
              <p:cNvGrpSpPr/>
              <p:nvPr/>
            </p:nvGrpSpPr>
            <p:grpSpPr>
              <a:xfrm>
                <a:off x="129382" y="129468"/>
                <a:ext cx="1015010" cy="592667"/>
                <a:chOff x="129382" y="129468"/>
                <a:chExt cx="1039920" cy="639505"/>
              </a:xfrm>
            </p:grpSpPr>
            <p:sp>
              <p:nvSpPr>
                <p:cNvPr id="14" name="角丸四角形 28">
                  <a:extLst>
                    <a:ext uri="{FF2B5EF4-FFF2-40B4-BE49-F238E27FC236}">
                      <a16:creationId xmlns:a16="http://schemas.microsoft.com/office/drawing/2014/main" id="{936E548D-6A32-8145-A81A-02C669390733}"/>
                    </a:ext>
                  </a:extLst>
                </p:cNvPr>
                <p:cNvSpPr/>
                <p:nvPr/>
              </p:nvSpPr>
              <p:spPr>
                <a:xfrm>
                  <a:off x="129382" y="129468"/>
                  <a:ext cx="1039920" cy="639505"/>
                </a:xfrm>
                <a:prstGeom prst="roundRect">
                  <a:avLst/>
                </a:prstGeom>
                <a:solidFill>
                  <a:srgbClr val="FF65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15" name="角丸四角形 29">
                  <a:extLst>
                    <a:ext uri="{FF2B5EF4-FFF2-40B4-BE49-F238E27FC236}">
                      <a16:creationId xmlns:a16="http://schemas.microsoft.com/office/drawing/2014/main" id="{1D87AA01-6701-6359-9A27-EEF05A6C0D27}"/>
                    </a:ext>
                  </a:extLst>
                </p:cNvPr>
                <p:cNvSpPr/>
                <p:nvPr/>
              </p:nvSpPr>
              <p:spPr>
                <a:xfrm>
                  <a:off x="169875" y="159769"/>
                  <a:ext cx="958935" cy="578902"/>
                </a:xfrm>
                <a:prstGeom prst="roundRect">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sp>
            <p:nvSpPr>
              <p:cNvPr id="7" name="テキスト ボックス 29">
                <a:extLst>
                  <a:ext uri="{FF2B5EF4-FFF2-40B4-BE49-F238E27FC236}">
                    <a16:creationId xmlns:a16="http://schemas.microsoft.com/office/drawing/2014/main" id="{5D44DA3D-D454-78D9-BB36-126454150B68}"/>
                  </a:ext>
                </a:extLst>
              </p:cNvPr>
              <p:cNvSpPr txBox="1"/>
              <p:nvPr/>
            </p:nvSpPr>
            <p:spPr>
              <a:xfrm>
                <a:off x="1063355" y="98763"/>
                <a:ext cx="5508895" cy="1129961"/>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kumimoji="1" lang="en-US" altLang="ja-JP" sz="1200" dirty="0">
                    <a:latin typeface="HG丸ｺﾞｼｯｸM-PRO" panose="020F0600000000000000" pitchFamily="50" charset="-128"/>
                    <a:ea typeface="HG丸ｺﾞｼｯｸM-PRO" panose="020F0600000000000000" pitchFamily="50" charset="-128"/>
                  </a:rPr>
                  <a:t>【</a:t>
                </a:r>
                <a:r>
                  <a:rPr kumimoji="1" lang="ja-JP" altLang="en-US" sz="1200" dirty="0">
                    <a:latin typeface="HG丸ｺﾞｼｯｸM-PRO" panose="020F0600000000000000" pitchFamily="50" charset="-128"/>
                    <a:ea typeface="HG丸ｺﾞｼｯｸM-PRO" panose="020F0600000000000000" pitchFamily="50" charset="-128"/>
                  </a:rPr>
                  <a:t>入院セット病院指定業者</a:t>
                </a:r>
                <a:r>
                  <a:rPr kumimoji="1" lang="en-US" altLang="ja-JP" sz="1200" dirty="0">
                    <a:latin typeface="HG丸ｺﾞｼｯｸM-PRO" panose="020F0600000000000000" pitchFamily="50" charset="-128"/>
                    <a:ea typeface="HG丸ｺﾞｼｯｸM-PRO" panose="020F0600000000000000" pitchFamily="50" charset="-128"/>
                  </a:rPr>
                  <a:t>】</a:t>
                </a:r>
              </a:p>
              <a:p>
                <a:pPr algn="l"/>
                <a:r>
                  <a:rPr kumimoji="1" lang="ja-JP" altLang="en-US" sz="1400" dirty="0">
                    <a:latin typeface="HG丸ｺﾞｼｯｸM-PRO" panose="020F0600000000000000" pitchFamily="50" charset="-128"/>
                    <a:ea typeface="HG丸ｺﾞｼｯｸM-PRO" panose="020F0600000000000000" pitchFamily="50" charset="-128"/>
                  </a:rPr>
                  <a:t>  株式会社</a:t>
                </a:r>
                <a:r>
                  <a:rPr kumimoji="1" lang="ja-JP" altLang="en-US" sz="1600" dirty="0">
                    <a:latin typeface="HG丸ｺﾞｼｯｸM-PRO" panose="020F0600000000000000" pitchFamily="50" charset="-128"/>
                    <a:ea typeface="HG丸ｺﾞｼｯｸM-PRO" panose="020F0600000000000000" pitchFamily="50" charset="-128"/>
                  </a:rPr>
                  <a:t>トーカイ　</a:t>
                </a:r>
                <a:r>
                  <a:rPr kumimoji="1" lang="ja-JP" altLang="en-US" sz="1200" dirty="0">
                    <a:latin typeface="HG丸ｺﾞｼｯｸM-PRO" panose="020F0600000000000000" pitchFamily="50" charset="-128"/>
                    <a:ea typeface="HG丸ｺﾞｼｯｸM-PRO" panose="020F0600000000000000" pitchFamily="50" charset="-128"/>
                  </a:rPr>
                  <a:t>病院関連事業本部　入院セット管理課</a:t>
                </a:r>
              </a:p>
              <a:p>
                <a:pPr marL="0" marR="0" lvl="0" indent="0" algn="l" defTabSz="91440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HG丸ｺﾞｼｯｸM-PRO" panose="020F0600000000000000" pitchFamily="50" charset="-128"/>
                    <a:ea typeface="HG丸ｺﾞｼｯｸM-PRO" panose="020F0600000000000000" pitchFamily="50" charset="-128"/>
                  </a:rPr>
                  <a:t>   </a:t>
                </a:r>
                <a:r>
                  <a:rPr kumimoji="1" lang="ja-JP" altLang="en-US" sz="1000" dirty="0">
                    <a:solidFill>
                      <a:schemeClr val="bg1">
                        <a:lumMod val="50000"/>
                      </a:schemeClr>
                    </a:solidFill>
                    <a:latin typeface="HG丸ｺﾞｼｯｸM-PRO" panose="020F0600000000000000" pitchFamily="50" charset="-128"/>
                    <a:ea typeface="HG丸ｺﾞｼｯｸM-PRO" panose="020F0600000000000000" pitchFamily="50" charset="-128"/>
                  </a:rPr>
                  <a:t>岐阜県岐阜市若宮町９－１６　</a:t>
                </a:r>
                <a:r>
                  <a:rPr kumimoji="1" lang="en-US" altLang="ja-JP" sz="1200" b="0" dirty="0">
                    <a:solidFill>
                      <a:schemeClr val="bg1">
                        <a:lumMod val="50000"/>
                      </a:schemeClr>
                    </a:solidFill>
                    <a:effectLst/>
                    <a:latin typeface="+mn-lt"/>
                    <a:ea typeface="+mn-ea"/>
                    <a:cs typeface="+mn-cs"/>
                  </a:rPr>
                  <a:t>https://www.tokai-corp.com/nyuinset/</a:t>
                </a:r>
                <a:endParaRPr lang="ja-JP" altLang="ja-JP" sz="1050" b="0" dirty="0">
                  <a:solidFill>
                    <a:schemeClr val="bg1">
                      <a:lumMod val="50000"/>
                    </a:schemeClr>
                  </a:solidFill>
                  <a:effectLst/>
                </a:endParaRPr>
              </a:p>
            </p:txBody>
          </p:sp>
          <p:sp>
            <p:nvSpPr>
              <p:cNvPr id="8" name="テキスト ボックス 30">
                <a:extLst>
                  <a:ext uri="{FF2B5EF4-FFF2-40B4-BE49-F238E27FC236}">
                    <a16:creationId xmlns:a16="http://schemas.microsoft.com/office/drawing/2014/main" id="{E0AA7602-DFA7-8C21-BBF8-AE55F7433716}"/>
                  </a:ext>
                </a:extLst>
              </p:cNvPr>
              <p:cNvSpPr txBox="1"/>
              <p:nvPr/>
            </p:nvSpPr>
            <p:spPr>
              <a:xfrm>
                <a:off x="447710" y="803381"/>
                <a:ext cx="4388972" cy="64374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3200">
                    <a:ln>
                      <a:solidFill>
                        <a:schemeClr val="accent6">
                          <a:lumMod val="75000"/>
                        </a:schemeClr>
                      </a:solidFill>
                    </a:ln>
                    <a:solidFill>
                      <a:srgbClr val="FF6569"/>
                    </a:solidFill>
                    <a:latin typeface="HG丸ｺﾞｼｯｸM-PRO" panose="020F0600000000000000" pitchFamily="50" charset="-128"/>
                    <a:ea typeface="HG丸ｺﾞｼｯｸM-PRO" panose="020F0600000000000000" pitchFamily="50" charset="-128"/>
                  </a:rPr>
                  <a:t> </a:t>
                </a:r>
                <a:r>
                  <a:rPr kumimoji="1" lang="en-US" altLang="ja-JP" sz="3200">
                    <a:ln>
                      <a:noFill/>
                    </a:ln>
                    <a:solidFill>
                      <a:srgbClr val="FF6569"/>
                    </a:solidFill>
                    <a:latin typeface="HGP創英角ｺﾞｼｯｸUB" panose="020B0900000000000000" pitchFamily="50" charset="-128"/>
                    <a:ea typeface="HGP創英角ｺﾞｼｯｸUB" panose="020B0900000000000000" pitchFamily="50" charset="-128"/>
                    <a:cs typeface="+mn-cs"/>
                  </a:rPr>
                  <a:t>058-266-1156</a:t>
                </a:r>
                <a:endParaRPr kumimoji="1" lang="ja-JP" altLang="en-US" sz="3200">
                  <a:ln>
                    <a:noFill/>
                  </a:ln>
                  <a:solidFill>
                    <a:srgbClr val="FF6569"/>
                  </a:solidFill>
                  <a:latin typeface="HGP創英角ｺﾞｼｯｸUB" panose="020B0900000000000000" pitchFamily="50" charset="-128"/>
                  <a:ea typeface="HGP創英角ｺﾞｼｯｸUB" panose="020B0900000000000000" pitchFamily="50" charset="-128"/>
                  <a:cs typeface="+mn-cs"/>
                </a:endParaRPr>
              </a:p>
            </p:txBody>
          </p:sp>
          <p:sp>
            <p:nvSpPr>
              <p:cNvPr id="9" name="テキスト ボックス 31">
                <a:extLst>
                  <a:ext uri="{FF2B5EF4-FFF2-40B4-BE49-F238E27FC236}">
                    <a16:creationId xmlns:a16="http://schemas.microsoft.com/office/drawing/2014/main" id="{523CA6B0-C7C1-BBD3-0CE4-D069BFC4685D}"/>
                  </a:ext>
                </a:extLst>
              </p:cNvPr>
              <p:cNvSpPr txBox="1"/>
              <p:nvPr/>
            </p:nvSpPr>
            <p:spPr>
              <a:xfrm>
                <a:off x="265249" y="1315131"/>
                <a:ext cx="4011476" cy="655592"/>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000">
                    <a:ln>
                      <a:solidFill>
                        <a:srgbClr val="FF6569"/>
                      </a:solidFill>
                    </a:ln>
                    <a:solidFill>
                      <a:srgbClr val="FF6569"/>
                    </a:solidFill>
                    <a:latin typeface="HG丸ｺﾞｼｯｸM-PRO" panose="020F0600000000000000" pitchFamily="50" charset="-128"/>
                    <a:ea typeface="HG丸ｺﾞｼｯｸM-PRO" panose="020F0600000000000000" pitchFamily="50" charset="-128"/>
                  </a:rPr>
                  <a:t>受付時間　</a:t>
                </a:r>
                <a:r>
                  <a:rPr kumimoji="1" lang="en-US" altLang="ja-JP" sz="1000">
                    <a:ln>
                      <a:solidFill>
                        <a:srgbClr val="FF6569"/>
                      </a:solidFill>
                    </a:ln>
                    <a:solidFill>
                      <a:srgbClr val="FF6569"/>
                    </a:solidFill>
                    <a:latin typeface="HG丸ｺﾞｼｯｸM-PRO" panose="020F0600000000000000" pitchFamily="50" charset="-128"/>
                    <a:ea typeface="HG丸ｺﾞｼｯｸM-PRO" panose="020F0600000000000000" pitchFamily="50" charset="-128"/>
                  </a:rPr>
                  <a:t>9:30</a:t>
                </a:r>
                <a:r>
                  <a:rPr kumimoji="1" lang="ja-JP" altLang="en-US" sz="1000">
                    <a:ln>
                      <a:solidFill>
                        <a:srgbClr val="FF6569"/>
                      </a:solidFill>
                    </a:ln>
                    <a:solidFill>
                      <a:srgbClr val="FF6569"/>
                    </a:solidFill>
                    <a:latin typeface="HG丸ｺﾞｼｯｸM-PRO" panose="020F0600000000000000" pitchFamily="50" charset="-128"/>
                    <a:ea typeface="HG丸ｺﾞｼｯｸM-PRO" panose="020F0600000000000000" pitchFamily="50" charset="-128"/>
                  </a:rPr>
                  <a:t>～</a:t>
                </a:r>
                <a:r>
                  <a:rPr kumimoji="1" lang="en-US" altLang="ja-JP" sz="1000">
                    <a:ln>
                      <a:solidFill>
                        <a:srgbClr val="FF6569"/>
                      </a:solidFill>
                    </a:ln>
                    <a:solidFill>
                      <a:srgbClr val="FF6569"/>
                    </a:solidFill>
                    <a:latin typeface="HG丸ｺﾞｼｯｸM-PRO" panose="020F0600000000000000" pitchFamily="50" charset="-128"/>
                    <a:ea typeface="HG丸ｺﾞｼｯｸM-PRO" panose="020F0600000000000000" pitchFamily="50" charset="-128"/>
                  </a:rPr>
                  <a:t>17:00</a:t>
                </a:r>
                <a:r>
                  <a:rPr kumimoji="1" lang="ja-JP" altLang="en-US" sz="1000">
                    <a:ln>
                      <a:solidFill>
                        <a:srgbClr val="FF6569"/>
                      </a:solidFill>
                    </a:ln>
                    <a:solidFill>
                      <a:srgbClr val="FF6569"/>
                    </a:solidFill>
                    <a:latin typeface="HG丸ｺﾞｼｯｸM-PRO" panose="020F0600000000000000" pitchFamily="50" charset="-128"/>
                    <a:ea typeface="HG丸ｺﾞｼｯｸM-PRO" panose="020F0600000000000000" pitchFamily="50" charset="-128"/>
                  </a:rPr>
                  <a:t>　土・日・祝・年末年始を除く</a:t>
                </a:r>
              </a:p>
            </p:txBody>
          </p:sp>
          <p:sp>
            <p:nvSpPr>
              <p:cNvPr id="10" name="テキスト ボックス 32">
                <a:extLst>
                  <a:ext uri="{FF2B5EF4-FFF2-40B4-BE49-F238E27FC236}">
                    <a16:creationId xmlns:a16="http://schemas.microsoft.com/office/drawing/2014/main" id="{F7153B7A-709B-58B5-2CB7-9502F88CE707}"/>
                  </a:ext>
                </a:extLst>
              </p:cNvPr>
              <p:cNvSpPr txBox="1"/>
              <p:nvPr/>
            </p:nvSpPr>
            <p:spPr>
              <a:xfrm>
                <a:off x="63581" y="184707"/>
                <a:ext cx="1155065" cy="581111"/>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a:solidFill>
                      <a:schemeClr val="bg1"/>
                    </a:solidFill>
                    <a:latin typeface="HG丸ｺﾞｼｯｸM-PRO" panose="020F0600000000000000" pitchFamily="50" charset="-128"/>
                    <a:ea typeface="HG丸ｺﾞｼｯｸM-PRO" panose="020F0600000000000000" pitchFamily="50" charset="-128"/>
                  </a:rPr>
                  <a:t>お問合せ</a:t>
                </a:r>
              </a:p>
              <a:p>
                <a:pPr algn="ctr"/>
                <a:r>
                  <a:rPr kumimoji="1" lang="ja-JP" altLang="en-US" sz="1200">
                    <a:solidFill>
                      <a:schemeClr val="bg1"/>
                    </a:solidFill>
                    <a:latin typeface="HG丸ｺﾞｼｯｸM-PRO" panose="020F0600000000000000" pitchFamily="50" charset="-128"/>
                    <a:ea typeface="HG丸ｺﾞｼｯｸM-PRO" panose="020F0600000000000000" pitchFamily="50" charset="-128"/>
                  </a:rPr>
                  <a:t>窓　口</a:t>
                </a:r>
                <a:endParaRPr kumimoji="1" lang="en-US" altLang="ja-JP" sz="1400">
                  <a:solidFill>
                    <a:schemeClr val="bg1"/>
                  </a:solidFill>
                  <a:latin typeface="HG丸ｺﾞｼｯｸM-PRO" panose="020F0600000000000000" pitchFamily="50" charset="-128"/>
                  <a:ea typeface="HG丸ｺﾞｼｯｸM-PRO" panose="020F0600000000000000" pitchFamily="50" charset="-128"/>
                </a:endParaRPr>
              </a:p>
            </p:txBody>
          </p:sp>
          <p:sp>
            <p:nvSpPr>
              <p:cNvPr id="11" name="テキスト ボックス 33">
                <a:extLst>
                  <a:ext uri="{FF2B5EF4-FFF2-40B4-BE49-F238E27FC236}">
                    <a16:creationId xmlns:a16="http://schemas.microsoft.com/office/drawing/2014/main" id="{7DEFF672-8162-5727-FDE6-7332BA4285C8}"/>
                  </a:ext>
                </a:extLst>
              </p:cNvPr>
              <p:cNvSpPr txBox="1"/>
              <p:nvPr/>
            </p:nvSpPr>
            <p:spPr>
              <a:xfrm>
                <a:off x="3989524" y="1010331"/>
                <a:ext cx="3516176" cy="655592"/>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100" dirty="0">
                    <a:ln>
                      <a:solidFill>
                        <a:schemeClr val="accent6"/>
                      </a:solidFill>
                    </a:ln>
                    <a:solidFill>
                      <a:schemeClr val="accent6"/>
                    </a:solidFill>
                    <a:latin typeface="HG丸ｺﾞｼｯｸM-PRO" panose="020F0600000000000000" pitchFamily="50" charset="-128"/>
                    <a:ea typeface="HG丸ｺﾞｼｯｸM-PRO" panose="020F0600000000000000" pitchFamily="50" charset="-128"/>
                  </a:rPr>
                  <a:t>ホームページからも</a:t>
                </a:r>
                <a:endParaRPr kumimoji="1" lang="en-US" altLang="ja-JP" sz="1100" dirty="0">
                  <a:ln>
                    <a:solidFill>
                      <a:schemeClr val="accent6"/>
                    </a:solidFill>
                  </a:ln>
                  <a:solidFill>
                    <a:schemeClr val="accent6"/>
                  </a:solidFill>
                  <a:latin typeface="HG丸ｺﾞｼｯｸM-PRO" panose="020F0600000000000000" pitchFamily="50" charset="-128"/>
                  <a:ea typeface="HG丸ｺﾞｼｯｸM-PRO" panose="020F0600000000000000" pitchFamily="50" charset="-128"/>
                </a:endParaRPr>
              </a:p>
              <a:p>
                <a:r>
                  <a:rPr kumimoji="1" lang="ja-JP" altLang="en-US" sz="1100" dirty="0">
                    <a:ln>
                      <a:solidFill>
                        <a:schemeClr val="accent6"/>
                      </a:solidFill>
                    </a:ln>
                    <a:solidFill>
                      <a:schemeClr val="accent6"/>
                    </a:solidFill>
                    <a:latin typeface="HG丸ｺﾞｼｯｸM-PRO" panose="020F0600000000000000" pitchFamily="50" charset="-128"/>
                    <a:ea typeface="HG丸ｺﾞｼｯｸM-PRO" panose="020F0600000000000000" pitchFamily="50" charset="-128"/>
                  </a:rPr>
                  <a:t>お問合せいただけます</a:t>
                </a:r>
              </a:p>
            </p:txBody>
          </p:sp>
          <p:pic>
            <p:nvPicPr>
              <p:cNvPr id="12" name="図 11">
                <a:extLst>
                  <a:ext uri="{FF2B5EF4-FFF2-40B4-BE49-F238E27FC236}">
                    <a16:creationId xmlns:a16="http://schemas.microsoft.com/office/drawing/2014/main" id="{4E454421-6219-06A0-643B-A0B044B31D2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0276" y="599742"/>
                <a:ext cx="904874" cy="904874"/>
              </a:xfrm>
              <a:prstGeom prst="rect">
                <a:avLst/>
              </a:prstGeom>
            </p:spPr>
          </p:pic>
          <p:sp>
            <p:nvSpPr>
              <p:cNvPr id="13" name="テキスト ボックス 35">
                <a:extLst>
                  <a:ext uri="{FF2B5EF4-FFF2-40B4-BE49-F238E27FC236}">
                    <a16:creationId xmlns:a16="http://schemas.microsoft.com/office/drawing/2014/main" id="{962B199D-8601-D42D-F579-7E339EFD10CC}"/>
                  </a:ext>
                </a:extLst>
              </p:cNvPr>
              <p:cNvSpPr txBox="1"/>
              <p:nvPr/>
            </p:nvSpPr>
            <p:spPr>
              <a:xfrm>
                <a:off x="76235" y="765281"/>
                <a:ext cx="685765" cy="643740"/>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3600">
                    <a:ln>
                      <a:noFill/>
                    </a:ln>
                    <a:solidFill>
                      <a:srgbClr val="FF6569"/>
                    </a:solidFill>
                    <a:latin typeface="HG丸ｺﾞｼｯｸM-PRO" panose="020F0600000000000000" pitchFamily="50" charset="-128"/>
                    <a:ea typeface="HG丸ｺﾞｼｯｸM-PRO" panose="020F0600000000000000" pitchFamily="50" charset="-128"/>
                  </a:rPr>
                  <a:t>☎</a:t>
                </a:r>
                <a:r>
                  <a:rPr kumimoji="1" lang="ja-JP" altLang="en-US" sz="3200">
                    <a:ln>
                      <a:solidFill>
                        <a:schemeClr val="accent6">
                          <a:lumMod val="75000"/>
                        </a:schemeClr>
                      </a:solidFill>
                    </a:ln>
                    <a:solidFill>
                      <a:srgbClr val="FF6569"/>
                    </a:solidFill>
                    <a:latin typeface="HG丸ｺﾞｼｯｸM-PRO" panose="020F0600000000000000" pitchFamily="50" charset="-128"/>
                    <a:ea typeface="HG丸ｺﾞｼｯｸM-PRO" panose="020F0600000000000000" pitchFamily="50" charset="-128"/>
                  </a:rPr>
                  <a:t> </a:t>
                </a:r>
                <a:endParaRPr kumimoji="1" lang="ja-JP" altLang="en-US" sz="4400">
                  <a:ln>
                    <a:noFill/>
                  </a:ln>
                  <a:solidFill>
                    <a:srgbClr val="FF6569"/>
                  </a:solidFill>
                  <a:latin typeface="HGP創英角ｺﾞｼｯｸUB" panose="020B0900000000000000" pitchFamily="50" charset="-128"/>
                  <a:ea typeface="HGP創英角ｺﾞｼｯｸUB" panose="020B0900000000000000" pitchFamily="50" charset="-128"/>
                  <a:cs typeface="+mn-cs"/>
                </a:endParaRPr>
              </a:p>
            </p:txBody>
          </p:sp>
        </p:grpSp>
        <p:sp>
          <p:nvSpPr>
            <p:cNvPr id="4" name="矢印: 右 3">
              <a:extLst>
                <a:ext uri="{FF2B5EF4-FFF2-40B4-BE49-F238E27FC236}">
                  <a16:creationId xmlns:a16="http://schemas.microsoft.com/office/drawing/2014/main" id="{A85A0C6F-6F02-B233-7ECD-300772974874}"/>
                </a:ext>
              </a:extLst>
            </p:cNvPr>
            <p:cNvSpPr/>
            <p:nvPr/>
          </p:nvSpPr>
          <p:spPr>
            <a:xfrm>
              <a:off x="5686425" y="1057275"/>
              <a:ext cx="285750" cy="409575"/>
            </a:xfrm>
            <a:prstGeom prst="rightArrow">
              <a:avLst/>
            </a:prstGeom>
            <a:solidFill>
              <a:schemeClr val="accent6"/>
            </a:solidFill>
          </p:spPr>
          <p:style>
            <a:lnRef idx="3">
              <a:schemeClr val="lt1"/>
            </a:lnRef>
            <a:fillRef idx="1">
              <a:schemeClr val="accent3"/>
            </a:fillRef>
            <a:effectRef idx="1">
              <a:schemeClr val="accent3"/>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dirty="0">
                <a:solidFill>
                  <a:schemeClr val="accent6"/>
                </a:solidFill>
              </a:endParaRPr>
            </a:p>
          </p:txBody>
        </p:sp>
      </p:grpSp>
    </p:spTree>
    <p:extLst>
      <p:ext uri="{BB962C8B-B14F-4D97-AF65-F5344CB8AC3E}">
        <p14:creationId xmlns:p14="http://schemas.microsoft.com/office/powerpoint/2010/main" val="34205539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2469</TotalTime>
  <Words>848</Words>
  <Application>Microsoft Office PowerPoint</Application>
  <PresentationFormat>ユーザー設定</PresentationFormat>
  <Paragraphs>90</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HGP創英角ｺﾞｼｯｸUB</vt:lpstr>
      <vt:lpstr>HG丸ｺﾞｼｯｸM-PRO</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池戸 国江</dc:creator>
  <cp:lastModifiedBy>NAGASAKI ATSUKO(長崎　敦子)</cp:lastModifiedBy>
  <cp:revision>226</cp:revision>
  <cp:lastPrinted>2026-01-26T05:16:11Z</cp:lastPrinted>
  <dcterms:created xsi:type="dcterms:W3CDTF">2020-08-05T05:24:20Z</dcterms:created>
  <dcterms:modified xsi:type="dcterms:W3CDTF">2026-01-26T05:17:27Z</dcterms:modified>
</cp:coreProperties>
</file>